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66"/>
  </p:notesMasterIdLst>
  <p:sldIdLst>
    <p:sldId id="256" r:id="rId2"/>
    <p:sldId id="363" r:id="rId3"/>
    <p:sldId id="319" r:id="rId4"/>
    <p:sldId id="257" r:id="rId5"/>
    <p:sldId id="258" r:id="rId6"/>
    <p:sldId id="361" r:id="rId7"/>
    <p:sldId id="364" r:id="rId8"/>
    <p:sldId id="320" r:id="rId9"/>
    <p:sldId id="360" r:id="rId10"/>
    <p:sldId id="365" r:id="rId11"/>
    <p:sldId id="369" r:id="rId12"/>
    <p:sldId id="366" r:id="rId13"/>
    <p:sldId id="357" r:id="rId14"/>
    <p:sldId id="323" r:id="rId15"/>
    <p:sldId id="367" r:id="rId16"/>
    <p:sldId id="368" r:id="rId17"/>
    <p:sldId id="301" r:id="rId18"/>
    <p:sldId id="263" r:id="rId19"/>
    <p:sldId id="327" r:id="rId20"/>
    <p:sldId id="325" r:id="rId21"/>
    <p:sldId id="328" r:id="rId22"/>
    <p:sldId id="326" r:id="rId23"/>
    <p:sldId id="261" r:id="rId24"/>
    <p:sldId id="266" r:id="rId25"/>
    <p:sldId id="267" r:id="rId26"/>
    <p:sldId id="268" r:id="rId27"/>
    <p:sldId id="269" r:id="rId28"/>
    <p:sldId id="271" r:id="rId29"/>
    <p:sldId id="329" r:id="rId30"/>
    <p:sldId id="262" r:id="rId31"/>
    <p:sldId id="300" r:id="rId32"/>
    <p:sldId id="259" r:id="rId33"/>
    <p:sldId id="260" r:id="rId34"/>
    <p:sldId id="370" r:id="rId35"/>
    <p:sldId id="303" r:id="rId36"/>
    <p:sldId id="358" r:id="rId37"/>
    <p:sldId id="350" r:id="rId38"/>
    <p:sldId id="351" r:id="rId39"/>
    <p:sldId id="353" r:id="rId40"/>
    <p:sldId id="355" r:id="rId41"/>
    <p:sldId id="296" r:id="rId42"/>
    <p:sldId id="297" r:id="rId43"/>
    <p:sldId id="298" r:id="rId44"/>
    <p:sldId id="299" r:id="rId45"/>
    <p:sldId id="342" r:id="rId46"/>
    <p:sldId id="331" r:id="rId47"/>
    <p:sldId id="334" r:id="rId48"/>
    <p:sldId id="302" r:id="rId49"/>
    <p:sldId id="343" r:id="rId50"/>
    <p:sldId id="344" r:id="rId51"/>
    <p:sldId id="345" r:id="rId52"/>
    <p:sldId id="346" r:id="rId53"/>
    <p:sldId id="306" r:id="rId54"/>
    <p:sldId id="307" r:id="rId55"/>
    <p:sldId id="308" r:id="rId56"/>
    <p:sldId id="309" r:id="rId57"/>
    <p:sldId id="359" r:id="rId58"/>
    <p:sldId id="371" r:id="rId59"/>
    <p:sldId id="373" r:id="rId60"/>
    <p:sldId id="374" r:id="rId61"/>
    <p:sldId id="372" r:id="rId62"/>
    <p:sldId id="376" r:id="rId63"/>
    <p:sldId id="304" r:id="rId64"/>
    <p:sldId id="305" r:id="rId65"/>
  </p:sldIdLst>
  <p:sldSz cx="9144000" cy="5715000" type="screen16x1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15"/>
    <p:restoredTop sz="86486" autoAdjust="0"/>
  </p:normalViewPr>
  <p:slideViewPr>
    <p:cSldViewPr>
      <p:cViewPr varScale="1">
        <p:scale>
          <a:sx n="161" d="100"/>
          <a:sy n="161" d="100"/>
        </p:scale>
        <p:origin x="1760" y="20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891FE8-0D03-2749-A03E-C064F34541E8}" type="doc">
      <dgm:prSet loTypeId="urn:microsoft.com/office/officeart/2005/8/layout/cycle4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DB0297E-385A-8445-9ACE-E3A2E488BFAE}">
      <dgm:prSet phldrT="[Texto]" custT="1"/>
      <dgm:spPr/>
      <dgm:t>
        <a:bodyPr/>
        <a:lstStyle/>
        <a:p>
          <a:r>
            <a:rPr lang="es-ES" sz="2400" b="1" dirty="0"/>
            <a:t>PERSONA</a:t>
          </a:r>
        </a:p>
      </dgm:t>
    </dgm:pt>
    <dgm:pt modelId="{3CCC3F13-096C-B744-AA1C-D970ED142339}" type="parTrans" cxnId="{672904B3-4D1D-834C-A874-62D23DE6E049}">
      <dgm:prSet/>
      <dgm:spPr/>
      <dgm:t>
        <a:bodyPr/>
        <a:lstStyle/>
        <a:p>
          <a:endParaRPr lang="es-ES"/>
        </a:p>
      </dgm:t>
    </dgm:pt>
    <dgm:pt modelId="{53D86840-F925-DF45-9EF5-9A4C15700991}" type="sibTrans" cxnId="{672904B3-4D1D-834C-A874-62D23DE6E049}">
      <dgm:prSet/>
      <dgm:spPr/>
      <dgm:t>
        <a:bodyPr/>
        <a:lstStyle/>
        <a:p>
          <a:endParaRPr lang="es-ES"/>
        </a:p>
      </dgm:t>
    </dgm:pt>
    <dgm:pt modelId="{D303D6A1-B784-DD43-9727-27BB5ED2443E}">
      <dgm:prSet phldrT="[Texto]"/>
      <dgm:spPr/>
      <dgm:t>
        <a:bodyPr/>
        <a:lstStyle/>
        <a:p>
          <a:r>
            <a:rPr lang="es-ES" dirty="0"/>
            <a:t>NORMA</a:t>
          </a:r>
        </a:p>
      </dgm:t>
    </dgm:pt>
    <dgm:pt modelId="{49E5FB4C-13B3-0845-8EF9-11331AB3FF01}" type="parTrans" cxnId="{9C57EDAB-574F-4245-98DD-DB523D27911A}">
      <dgm:prSet/>
      <dgm:spPr/>
      <dgm:t>
        <a:bodyPr/>
        <a:lstStyle/>
        <a:p>
          <a:endParaRPr lang="es-ES"/>
        </a:p>
      </dgm:t>
    </dgm:pt>
    <dgm:pt modelId="{AB2E94AA-62AA-C147-B45E-CE21FC4E2425}" type="sibTrans" cxnId="{9C57EDAB-574F-4245-98DD-DB523D27911A}">
      <dgm:prSet/>
      <dgm:spPr/>
      <dgm:t>
        <a:bodyPr/>
        <a:lstStyle/>
        <a:p>
          <a:endParaRPr lang="es-ES"/>
        </a:p>
      </dgm:t>
    </dgm:pt>
    <dgm:pt modelId="{F4EAC8D7-9E7C-1B44-9549-1A31A86D9C6E}">
      <dgm:prSet phldrT="[Texto]" custT="1"/>
      <dgm:spPr/>
      <dgm:t>
        <a:bodyPr/>
        <a:lstStyle/>
        <a:p>
          <a:r>
            <a:rPr lang="es-ES" sz="2000" b="1" dirty="0"/>
            <a:t>SOLUCIÓN DEL PROBLEMA</a:t>
          </a:r>
        </a:p>
        <a:p>
          <a:r>
            <a:rPr lang="es-ES" sz="1200" b="1" dirty="0"/>
            <a:t>RESPONSABILIDAD</a:t>
          </a:r>
          <a:r>
            <a:rPr lang="es-ES" sz="1600" b="1" dirty="0"/>
            <a:t> </a:t>
          </a:r>
        </a:p>
        <a:p>
          <a:r>
            <a:rPr lang="es-ES" sz="1800" b="1" dirty="0"/>
            <a:t>FUTURO</a:t>
          </a:r>
        </a:p>
      </dgm:t>
    </dgm:pt>
    <dgm:pt modelId="{008C7EA7-A9FA-7A48-904F-53D6828186DE}" type="parTrans" cxnId="{264F12FD-3812-BA42-B679-82B9BEF0E040}">
      <dgm:prSet/>
      <dgm:spPr/>
      <dgm:t>
        <a:bodyPr/>
        <a:lstStyle/>
        <a:p>
          <a:endParaRPr lang="es-ES"/>
        </a:p>
      </dgm:t>
    </dgm:pt>
    <dgm:pt modelId="{A6CF789D-249C-2A44-99C3-E44D3ED3E651}" type="sibTrans" cxnId="{264F12FD-3812-BA42-B679-82B9BEF0E040}">
      <dgm:prSet/>
      <dgm:spPr/>
      <dgm:t>
        <a:bodyPr/>
        <a:lstStyle/>
        <a:p>
          <a:endParaRPr lang="es-ES"/>
        </a:p>
      </dgm:t>
    </dgm:pt>
    <dgm:pt modelId="{61E7E7AF-3D78-8D46-8D6F-7A317B85196C}">
      <dgm:prSet phldrT="[Texto]"/>
      <dgm:spPr/>
      <dgm:t>
        <a:bodyPr/>
        <a:lstStyle/>
        <a:p>
          <a:r>
            <a:rPr lang="es-ES"/>
            <a:t>REPROCHE </a:t>
          </a:r>
          <a:endParaRPr lang="es-ES" dirty="0"/>
        </a:p>
      </dgm:t>
    </dgm:pt>
    <dgm:pt modelId="{EAD552DD-812A-6B48-8D92-4E1D3EC58462}" type="parTrans" cxnId="{43458F94-F2BC-8040-AB69-F295301AA2BA}">
      <dgm:prSet/>
      <dgm:spPr/>
      <dgm:t>
        <a:bodyPr/>
        <a:lstStyle/>
        <a:p>
          <a:endParaRPr lang="es-ES"/>
        </a:p>
      </dgm:t>
    </dgm:pt>
    <dgm:pt modelId="{DF63199A-5999-924C-874B-3E3980FA12A6}" type="sibTrans" cxnId="{43458F94-F2BC-8040-AB69-F295301AA2BA}">
      <dgm:prSet/>
      <dgm:spPr/>
      <dgm:t>
        <a:bodyPr/>
        <a:lstStyle/>
        <a:p>
          <a:endParaRPr lang="es-ES"/>
        </a:p>
      </dgm:t>
    </dgm:pt>
    <dgm:pt modelId="{96FEC35A-3333-F84A-B306-6915AF7CDDE1}">
      <dgm:prSet phldrT="[Texto]"/>
      <dgm:spPr/>
      <dgm:t>
        <a:bodyPr/>
        <a:lstStyle/>
        <a:p>
          <a:r>
            <a:rPr lang="es-ES" b="1" dirty="0"/>
            <a:t>DIÁLOGO</a:t>
          </a:r>
        </a:p>
        <a:p>
          <a:r>
            <a:rPr lang="es-ES" b="1" dirty="0"/>
            <a:t> NEGOCIACIÓN NORMATIVA</a:t>
          </a:r>
        </a:p>
      </dgm:t>
    </dgm:pt>
    <dgm:pt modelId="{E7CE6849-48AE-D148-B759-14BCFD95EC75}" type="parTrans" cxnId="{88D6E092-35B0-E745-A302-88E0DADBCAE9}">
      <dgm:prSet/>
      <dgm:spPr/>
      <dgm:t>
        <a:bodyPr/>
        <a:lstStyle/>
        <a:p>
          <a:endParaRPr lang="es-ES"/>
        </a:p>
      </dgm:t>
    </dgm:pt>
    <dgm:pt modelId="{F355D27B-DA19-EE44-A221-21112D42B175}" type="sibTrans" cxnId="{88D6E092-35B0-E745-A302-88E0DADBCAE9}">
      <dgm:prSet/>
      <dgm:spPr/>
      <dgm:t>
        <a:bodyPr/>
        <a:lstStyle/>
        <a:p>
          <a:endParaRPr lang="es-ES"/>
        </a:p>
      </dgm:t>
    </dgm:pt>
    <dgm:pt modelId="{E647012A-67F4-1740-85C4-03EC908FD920}">
      <dgm:prSet phldrT="[Texto]"/>
      <dgm:spPr/>
      <dgm:t>
        <a:bodyPr/>
        <a:lstStyle/>
        <a:p>
          <a:r>
            <a:rPr lang="es-ES" dirty="0"/>
            <a:t>RELACIÓN DE CONTRARIOS</a:t>
          </a:r>
        </a:p>
      </dgm:t>
    </dgm:pt>
    <dgm:pt modelId="{48759706-FE43-ED4C-8DFF-972BE8B96DED}" type="parTrans" cxnId="{A97155FC-000B-3342-9E8E-0D62008BE2A6}">
      <dgm:prSet/>
      <dgm:spPr/>
      <dgm:t>
        <a:bodyPr/>
        <a:lstStyle/>
        <a:p>
          <a:endParaRPr lang="es-ES"/>
        </a:p>
      </dgm:t>
    </dgm:pt>
    <dgm:pt modelId="{2AA37E2D-38A5-A24B-A017-0B9DD7A526BC}" type="sibTrans" cxnId="{A97155FC-000B-3342-9E8E-0D62008BE2A6}">
      <dgm:prSet/>
      <dgm:spPr/>
      <dgm:t>
        <a:bodyPr/>
        <a:lstStyle/>
        <a:p>
          <a:endParaRPr lang="es-ES"/>
        </a:p>
      </dgm:t>
    </dgm:pt>
    <dgm:pt modelId="{33B2DB85-D327-C149-9151-01F701E7CB6F}">
      <dgm:prSet phldrT="[Texto]"/>
      <dgm:spPr/>
      <dgm:t>
        <a:bodyPr/>
        <a:lstStyle/>
        <a:p>
          <a:r>
            <a:rPr lang="es-ES" b="1" dirty="0"/>
            <a:t>REPARACIÓN</a:t>
          </a:r>
        </a:p>
      </dgm:t>
    </dgm:pt>
    <dgm:pt modelId="{04621547-F21C-294F-9136-0A948E8AC0AE}" type="parTrans" cxnId="{A35153BF-7E36-9C40-B309-0024A3D33117}">
      <dgm:prSet/>
      <dgm:spPr/>
      <dgm:t>
        <a:bodyPr/>
        <a:lstStyle/>
        <a:p>
          <a:endParaRPr lang="es-ES"/>
        </a:p>
      </dgm:t>
    </dgm:pt>
    <dgm:pt modelId="{3881562C-8D85-FC43-BB94-E43C1DD70E1D}" type="sibTrans" cxnId="{A35153BF-7E36-9C40-B309-0024A3D33117}">
      <dgm:prSet/>
      <dgm:spPr/>
      <dgm:t>
        <a:bodyPr/>
        <a:lstStyle/>
        <a:p>
          <a:endParaRPr lang="es-ES"/>
        </a:p>
      </dgm:t>
    </dgm:pt>
    <dgm:pt modelId="{AC3E8A4E-1C6B-AD43-B020-BBB479D0F7CE}">
      <dgm:prSet phldrT="[Texto]"/>
      <dgm:spPr/>
      <dgm:t>
        <a:bodyPr/>
        <a:lstStyle/>
        <a:p>
          <a:r>
            <a:rPr lang="es-ES" dirty="0"/>
            <a:t>CASTIGO</a:t>
          </a:r>
        </a:p>
      </dgm:t>
    </dgm:pt>
    <dgm:pt modelId="{113607ED-CFDA-3B42-B721-856FDCAC21B5}" type="parTrans" cxnId="{C5468FBD-7391-8940-84FE-70E1ADE87DBD}">
      <dgm:prSet/>
      <dgm:spPr/>
      <dgm:t>
        <a:bodyPr/>
        <a:lstStyle/>
        <a:p>
          <a:endParaRPr lang="es-ES"/>
        </a:p>
      </dgm:t>
    </dgm:pt>
    <dgm:pt modelId="{4A5B9263-E538-2541-878E-6D7F72A47325}" type="sibTrans" cxnId="{C5468FBD-7391-8940-84FE-70E1ADE87DBD}">
      <dgm:prSet/>
      <dgm:spPr/>
      <dgm:t>
        <a:bodyPr/>
        <a:lstStyle/>
        <a:p>
          <a:endParaRPr lang="es-ES"/>
        </a:p>
      </dgm:t>
    </dgm:pt>
    <dgm:pt modelId="{7F74F123-E767-974F-86C2-F855C1A9A061}">
      <dgm:prSet phldrT="[Texto]"/>
      <dgm:spPr/>
      <dgm:t>
        <a:bodyPr/>
        <a:lstStyle/>
        <a:p>
          <a:r>
            <a:rPr lang="es-ES"/>
            <a:t>CULPABILIDAD</a:t>
          </a:r>
          <a:endParaRPr lang="es-ES" dirty="0"/>
        </a:p>
      </dgm:t>
    </dgm:pt>
    <dgm:pt modelId="{23ED387D-E256-1141-84E4-1670094B1A29}" type="parTrans" cxnId="{C2458B2B-8146-D644-BA0A-40531B5E6642}">
      <dgm:prSet/>
      <dgm:spPr/>
      <dgm:t>
        <a:bodyPr/>
        <a:lstStyle/>
        <a:p>
          <a:endParaRPr lang="es-ES"/>
        </a:p>
      </dgm:t>
    </dgm:pt>
    <dgm:pt modelId="{12D6E39B-F9FD-1842-A108-5255BE43C383}" type="sibTrans" cxnId="{C2458B2B-8146-D644-BA0A-40531B5E6642}">
      <dgm:prSet/>
      <dgm:spPr/>
      <dgm:t>
        <a:bodyPr/>
        <a:lstStyle/>
        <a:p>
          <a:endParaRPr lang="es-ES"/>
        </a:p>
      </dgm:t>
    </dgm:pt>
    <dgm:pt modelId="{13B15708-E418-2A45-9909-6F8AD165204A}">
      <dgm:prSet phldrT="[Texto]"/>
      <dgm:spPr/>
      <dgm:t>
        <a:bodyPr/>
        <a:lstStyle/>
        <a:p>
          <a:r>
            <a:rPr lang="es-ES"/>
            <a:t>PASADO</a:t>
          </a:r>
          <a:endParaRPr lang="es-ES" dirty="0"/>
        </a:p>
      </dgm:t>
    </dgm:pt>
    <dgm:pt modelId="{72460E0E-5432-3249-B8F0-62AB691A0A9D}" type="parTrans" cxnId="{47A6B51E-73BF-274D-873D-50341BC32D6F}">
      <dgm:prSet/>
      <dgm:spPr/>
      <dgm:t>
        <a:bodyPr/>
        <a:lstStyle/>
        <a:p>
          <a:endParaRPr lang="es-ES"/>
        </a:p>
      </dgm:t>
    </dgm:pt>
    <dgm:pt modelId="{8EFD3434-7DC6-7040-A7AD-5A11EEE077F6}" type="sibTrans" cxnId="{47A6B51E-73BF-274D-873D-50341BC32D6F}">
      <dgm:prSet/>
      <dgm:spPr/>
      <dgm:t>
        <a:bodyPr/>
        <a:lstStyle/>
        <a:p>
          <a:endParaRPr lang="es-ES"/>
        </a:p>
      </dgm:t>
    </dgm:pt>
    <dgm:pt modelId="{BF9A1FF5-F84A-F54D-8B75-FC7944AC0689}" type="pres">
      <dgm:prSet presAssocID="{86891FE8-0D03-2749-A03E-C064F34541E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C1BED83-4816-FC42-A0EF-33CD51E96D60}" type="pres">
      <dgm:prSet presAssocID="{86891FE8-0D03-2749-A03E-C064F34541E8}" presName="children" presStyleCnt="0"/>
      <dgm:spPr/>
    </dgm:pt>
    <dgm:pt modelId="{33F597FD-FE66-714C-89C8-F35A9F92919A}" type="pres">
      <dgm:prSet presAssocID="{86891FE8-0D03-2749-A03E-C064F34541E8}" presName="child1group" presStyleCnt="0"/>
      <dgm:spPr/>
    </dgm:pt>
    <dgm:pt modelId="{5D1F6E1C-2648-F741-A3D6-3054007495C9}" type="pres">
      <dgm:prSet presAssocID="{86891FE8-0D03-2749-A03E-C064F34541E8}" presName="child1" presStyleLbl="bgAcc1" presStyleIdx="0" presStyleCnt="4"/>
      <dgm:spPr/>
    </dgm:pt>
    <dgm:pt modelId="{F7220DF1-B05C-0B45-AEBC-E238ED36FD59}" type="pres">
      <dgm:prSet presAssocID="{86891FE8-0D03-2749-A03E-C064F34541E8}" presName="child1Text" presStyleLbl="bgAcc1" presStyleIdx="0" presStyleCnt="4">
        <dgm:presLayoutVars>
          <dgm:bulletEnabled val="1"/>
        </dgm:presLayoutVars>
      </dgm:prSet>
      <dgm:spPr/>
    </dgm:pt>
    <dgm:pt modelId="{C956F8AC-62E3-924F-9FEE-10E000B00B28}" type="pres">
      <dgm:prSet presAssocID="{86891FE8-0D03-2749-A03E-C064F34541E8}" presName="child2group" presStyleCnt="0"/>
      <dgm:spPr/>
    </dgm:pt>
    <dgm:pt modelId="{B6A7E48F-4760-9F4F-897F-A10E4761EB2D}" type="pres">
      <dgm:prSet presAssocID="{86891FE8-0D03-2749-A03E-C064F34541E8}" presName="child2" presStyleLbl="bgAcc1" presStyleIdx="1" presStyleCnt="4"/>
      <dgm:spPr/>
    </dgm:pt>
    <dgm:pt modelId="{336CE533-A8A3-404A-A2CC-A33C41F4FE84}" type="pres">
      <dgm:prSet presAssocID="{86891FE8-0D03-2749-A03E-C064F34541E8}" presName="child2Text" presStyleLbl="bgAcc1" presStyleIdx="1" presStyleCnt="4">
        <dgm:presLayoutVars>
          <dgm:bulletEnabled val="1"/>
        </dgm:presLayoutVars>
      </dgm:prSet>
      <dgm:spPr/>
    </dgm:pt>
    <dgm:pt modelId="{5AE24EC2-0455-B74D-B916-A410A25743E3}" type="pres">
      <dgm:prSet presAssocID="{86891FE8-0D03-2749-A03E-C064F34541E8}" presName="child3group" presStyleCnt="0"/>
      <dgm:spPr/>
    </dgm:pt>
    <dgm:pt modelId="{1A45734F-42CD-0B4B-B8E5-67F0561DC8F9}" type="pres">
      <dgm:prSet presAssocID="{86891FE8-0D03-2749-A03E-C064F34541E8}" presName="child3" presStyleLbl="bgAcc1" presStyleIdx="2" presStyleCnt="4"/>
      <dgm:spPr/>
    </dgm:pt>
    <dgm:pt modelId="{FA34CEF9-D1DF-6C41-93DE-5CF276784F35}" type="pres">
      <dgm:prSet presAssocID="{86891FE8-0D03-2749-A03E-C064F34541E8}" presName="child3Text" presStyleLbl="bgAcc1" presStyleIdx="2" presStyleCnt="4">
        <dgm:presLayoutVars>
          <dgm:bulletEnabled val="1"/>
        </dgm:presLayoutVars>
      </dgm:prSet>
      <dgm:spPr/>
    </dgm:pt>
    <dgm:pt modelId="{F748FE60-A0B0-9443-A5D9-CFAF5DBE0E36}" type="pres">
      <dgm:prSet presAssocID="{86891FE8-0D03-2749-A03E-C064F34541E8}" presName="child4group" presStyleCnt="0"/>
      <dgm:spPr/>
    </dgm:pt>
    <dgm:pt modelId="{3B10195C-9996-374E-BB91-317F5B8EE7D5}" type="pres">
      <dgm:prSet presAssocID="{86891FE8-0D03-2749-A03E-C064F34541E8}" presName="child4" presStyleLbl="bgAcc1" presStyleIdx="3" presStyleCnt="4"/>
      <dgm:spPr/>
    </dgm:pt>
    <dgm:pt modelId="{CFBB0D65-EBA9-514C-8048-32C54CF3D556}" type="pres">
      <dgm:prSet presAssocID="{86891FE8-0D03-2749-A03E-C064F34541E8}" presName="child4Text" presStyleLbl="bgAcc1" presStyleIdx="3" presStyleCnt="4">
        <dgm:presLayoutVars>
          <dgm:bulletEnabled val="1"/>
        </dgm:presLayoutVars>
      </dgm:prSet>
      <dgm:spPr/>
    </dgm:pt>
    <dgm:pt modelId="{D2673E95-7CC8-1E4C-BA44-192D33B658E2}" type="pres">
      <dgm:prSet presAssocID="{86891FE8-0D03-2749-A03E-C064F34541E8}" presName="childPlaceholder" presStyleCnt="0"/>
      <dgm:spPr/>
    </dgm:pt>
    <dgm:pt modelId="{56AE833A-976C-A44B-AD18-3075256573F1}" type="pres">
      <dgm:prSet presAssocID="{86891FE8-0D03-2749-A03E-C064F34541E8}" presName="circle" presStyleCnt="0"/>
      <dgm:spPr/>
    </dgm:pt>
    <dgm:pt modelId="{7BFCCE02-C4A4-704C-BE16-ECB773DC1D9D}" type="pres">
      <dgm:prSet presAssocID="{86891FE8-0D03-2749-A03E-C064F34541E8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6B6E474B-69E7-C142-A1BE-79C0393308EC}" type="pres">
      <dgm:prSet presAssocID="{86891FE8-0D03-2749-A03E-C064F34541E8}" presName="quadrant2" presStyleLbl="node1" presStyleIdx="1" presStyleCnt="4" custScaleX="100667">
        <dgm:presLayoutVars>
          <dgm:chMax val="1"/>
          <dgm:bulletEnabled val="1"/>
        </dgm:presLayoutVars>
      </dgm:prSet>
      <dgm:spPr/>
    </dgm:pt>
    <dgm:pt modelId="{B1E53A36-F298-7142-B4DE-1A72005DC0E0}" type="pres">
      <dgm:prSet presAssocID="{86891FE8-0D03-2749-A03E-C064F34541E8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51A7E27F-9606-5145-979E-309E5F61272F}" type="pres">
      <dgm:prSet presAssocID="{86891FE8-0D03-2749-A03E-C064F34541E8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7D66ABD3-0E87-C740-A364-9DE72B234DD8}" type="pres">
      <dgm:prSet presAssocID="{86891FE8-0D03-2749-A03E-C064F34541E8}" presName="quadrantPlaceholder" presStyleCnt="0"/>
      <dgm:spPr/>
    </dgm:pt>
    <dgm:pt modelId="{0C9FFE5F-599A-2E49-9330-F620B7AF34B1}" type="pres">
      <dgm:prSet presAssocID="{86891FE8-0D03-2749-A03E-C064F34541E8}" presName="center1" presStyleLbl="fgShp" presStyleIdx="0" presStyleCnt="2" custAng="0"/>
      <dgm:spPr/>
    </dgm:pt>
    <dgm:pt modelId="{97F4AB9A-376C-9E47-AB65-4DB19132271C}" type="pres">
      <dgm:prSet presAssocID="{86891FE8-0D03-2749-A03E-C064F34541E8}" presName="center2" presStyleLbl="fgShp" presStyleIdx="1" presStyleCnt="2"/>
      <dgm:spPr/>
    </dgm:pt>
  </dgm:ptLst>
  <dgm:cxnLst>
    <dgm:cxn modelId="{5045CB06-DB28-2B49-93D2-634866E52910}" type="presOf" srcId="{E647012A-67F4-1740-85C4-03EC908FD920}" destId="{1A45734F-42CD-0B4B-B8E5-67F0561DC8F9}" srcOrd="0" destOrd="0" presId="urn:microsoft.com/office/officeart/2005/8/layout/cycle4"/>
    <dgm:cxn modelId="{0387CA17-9A9A-B546-A8A3-8093DD65499B}" type="presOf" srcId="{1DB0297E-385A-8445-9ACE-E3A2E488BFAE}" destId="{7BFCCE02-C4A4-704C-BE16-ECB773DC1D9D}" srcOrd="0" destOrd="0" presId="urn:microsoft.com/office/officeart/2005/8/layout/cycle4"/>
    <dgm:cxn modelId="{47A6B51E-73BF-274D-873D-50341BC32D6F}" srcId="{F4EAC8D7-9E7C-1B44-9549-1A31A86D9C6E}" destId="{13B15708-E418-2A45-9909-6F8AD165204A}" srcOrd="2" destOrd="0" parTransId="{72460E0E-5432-3249-B8F0-62AB691A0A9D}" sibTransId="{8EFD3434-7DC6-7040-A7AD-5A11EEE077F6}"/>
    <dgm:cxn modelId="{381E2528-7246-3C4D-BF05-AB12EFA301B4}" type="presOf" srcId="{96FEC35A-3333-F84A-B306-6915AF7CDDE1}" destId="{B1E53A36-F298-7142-B4DE-1A72005DC0E0}" srcOrd="0" destOrd="0" presId="urn:microsoft.com/office/officeart/2005/8/layout/cycle4"/>
    <dgm:cxn modelId="{C2458B2B-8146-D644-BA0A-40531B5E6642}" srcId="{F4EAC8D7-9E7C-1B44-9549-1A31A86D9C6E}" destId="{7F74F123-E767-974F-86C2-F855C1A9A061}" srcOrd="1" destOrd="0" parTransId="{23ED387D-E256-1141-84E4-1670094B1A29}" sibTransId="{12D6E39B-F9FD-1842-A108-5255BE43C383}"/>
    <dgm:cxn modelId="{8BFC0A44-BA16-B243-A188-5206ED19465C}" type="presOf" srcId="{13B15708-E418-2A45-9909-6F8AD165204A}" destId="{B6A7E48F-4760-9F4F-897F-A10E4761EB2D}" srcOrd="0" destOrd="2" presId="urn:microsoft.com/office/officeart/2005/8/layout/cycle4"/>
    <dgm:cxn modelId="{AA40F74E-3D4B-314E-8AC1-087B85CAA1CC}" type="presOf" srcId="{61E7E7AF-3D78-8D46-8D6F-7A317B85196C}" destId="{336CE533-A8A3-404A-A2CC-A33C41F4FE84}" srcOrd="1" destOrd="0" presId="urn:microsoft.com/office/officeart/2005/8/layout/cycle4"/>
    <dgm:cxn modelId="{63653858-E599-3444-B315-9590DD35A353}" type="presOf" srcId="{E647012A-67F4-1740-85C4-03EC908FD920}" destId="{FA34CEF9-D1DF-6C41-93DE-5CF276784F35}" srcOrd="1" destOrd="0" presId="urn:microsoft.com/office/officeart/2005/8/layout/cycle4"/>
    <dgm:cxn modelId="{9174AF5F-6061-2145-A7EF-40481F0F41FE}" type="presOf" srcId="{7F74F123-E767-974F-86C2-F855C1A9A061}" destId="{336CE533-A8A3-404A-A2CC-A33C41F4FE84}" srcOrd="1" destOrd="1" presId="urn:microsoft.com/office/officeart/2005/8/layout/cycle4"/>
    <dgm:cxn modelId="{6544C679-2543-CA45-964F-3AE7E210F29D}" type="presOf" srcId="{13B15708-E418-2A45-9909-6F8AD165204A}" destId="{336CE533-A8A3-404A-A2CC-A33C41F4FE84}" srcOrd="1" destOrd="2" presId="urn:microsoft.com/office/officeart/2005/8/layout/cycle4"/>
    <dgm:cxn modelId="{934C6F7A-D611-8F4E-87B4-FE17749FC70F}" type="presOf" srcId="{7F74F123-E767-974F-86C2-F855C1A9A061}" destId="{B6A7E48F-4760-9F4F-897F-A10E4761EB2D}" srcOrd="0" destOrd="1" presId="urn:microsoft.com/office/officeart/2005/8/layout/cycle4"/>
    <dgm:cxn modelId="{88D6E092-35B0-E745-A302-88E0DADBCAE9}" srcId="{86891FE8-0D03-2749-A03E-C064F34541E8}" destId="{96FEC35A-3333-F84A-B306-6915AF7CDDE1}" srcOrd="2" destOrd="0" parTransId="{E7CE6849-48AE-D148-B759-14BCFD95EC75}" sibTransId="{F355D27B-DA19-EE44-A221-21112D42B175}"/>
    <dgm:cxn modelId="{43458F94-F2BC-8040-AB69-F295301AA2BA}" srcId="{F4EAC8D7-9E7C-1B44-9549-1A31A86D9C6E}" destId="{61E7E7AF-3D78-8D46-8D6F-7A317B85196C}" srcOrd="0" destOrd="0" parTransId="{EAD552DD-812A-6B48-8D92-4E1D3EC58462}" sibTransId="{DF63199A-5999-924C-874B-3E3980FA12A6}"/>
    <dgm:cxn modelId="{EB9EA39B-8DB3-1B4A-AA8A-750F293BE0CF}" type="presOf" srcId="{AC3E8A4E-1C6B-AD43-B020-BBB479D0F7CE}" destId="{CFBB0D65-EBA9-514C-8048-32C54CF3D556}" srcOrd="1" destOrd="0" presId="urn:microsoft.com/office/officeart/2005/8/layout/cycle4"/>
    <dgm:cxn modelId="{9C57EDAB-574F-4245-98DD-DB523D27911A}" srcId="{1DB0297E-385A-8445-9ACE-E3A2E488BFAE}" destId="{D303D6A1-B784-DD43-9727-27BB5ED2443E}" srcOrd="0" destOrd="0" parTransId="{49E5FB4C-13B3-0845-8EF9-11331AB3FF01}" sibTransId="{AB2E94AA-62AA-C147-B45E-CE21FC4E2425}"/>
    <dgm:cxn modelId="{672904B3-4D1D-834C-A874-62D23DE6E049}" srcId="{86891FE8-0D03-2749-A03E-C064F34541E8}" destId="{1DB0297E-385A-8445-9ACE-E3A2E488BFAE}" srcOrd="0" destOrd="0" parTransId="{3CCC3F13-096C-B744-AA1C-D970ED142339}" sibTransId="{53D86840-F925-DF45-9EF5-9A4C15700991}"/>
    <dgm:cxn modelId="{C5468FBD-7391-8940-84FE-70E1ADE87DBD}" srcId="{33B2DB85-D327-C149-9151-01F701E7CB6F}" destId="{AC3E8A4E-1C6B-AD43-B020-BBB479D0F7CE}" srcOrd="0" destOrd="0" parTransId="{113607ED-CFDA-3B42-B721-856FDCAC21B5}" sibTransId="{4A5B9263-E538-2541-878E-6D7F72A47325}"/>
    <dgm:cxn modelId="{A35153BF-7E36-9C40-B309-0024A3D33117}" srcId="{86891FE8-0D03-2749-A03E-C064F34541E8}" destId="{33B2DB85-D327-C149-9151-01F701E7CB6F}" srcOrd="3" destOrd="0" parTransId="{04621547-F21C-294F-9136-0A948E8AC0AE}" sibTransId="{3881562C-8D85-FC43-BB94-E43C1DD70E1D}"/>
    <dgm:cxn modelId="{980C48C4-CA48-E643-BCA1-CFF975150573}" type="presOf" srcId="{AC3E8A4E-1C6B-AD43-B020-BBB479D0F7CE}" destId="{3B10195C-9996-374E-BB91-317F5B8EE7D5}" srcOrd="0" destOrd="0" presId="urn:microsoft.com/office/officeart/2005/8/layout/cycle4"/>
    <dgm:cxn modelId="{CE24C5CE-377B-6D40-B0A6-F2CF892E1BE7}" type="presOf" srcId="{61E7E7AF-3D78-8D46-8D6F-7A317B85196C}" destId="{B6A7E48F-4760-9F4F-897F-A10E4761EB2D}" srcOrd="0" destOrd="0" presId="urn:microsoft.com/office/officeart/2005/8/layout/cycle4"/>
    <dgm:cxn modelId="{043321D1-B4E2-C449-83FD-09E6D3DB6995}" type="presOf" srcId="{F4EAC8D7-9E7C-1B44-9549-1A31A86D9C6E}" destId="{6B6E474B-69E7-C142-A1BE-79C0393308EC}" srcOrd="0" destOrd="0" presId="urn:microsoft.com/office/officeart/2005/8/layout/cycle4"/>
    <dgm:cxn modelId="{BFD862D9-75B4-DD4E-A111-2BF42AB4A6A9}" type="presOf" srcId="{86891FE8-0D03-2749-A03E-C064F34541E8}" destId="{BF9A1FF5-F84A-F54D-8B75-FC7944AC0689}" srcOrd="0" destOrd="0" presId="urn:microsoft.com/office/officeart/2005/8/layout/cycle4"/>
    <dgm:cxn modelId="{FC6E74EA-A8A0-CC49-B28A-DDA04005595C}" type="presOf" srcId="{33B2DB85-D327-C149-9151-01F701E7CB6F}" destId="{51A7E27F-9606-5145-979E-309E5F61272F}" srcOrd="0" destOrd="0" presId="urn:microsoft.com/office/officeart/2005/8/layout/cycle4"/>
    <dgm:cxn modelId="{93B830F0-9E4F-B04F-BC6B-34B054C985DD}" type="presOf" srcId="{D303D6A1-B784-DD43-9727-27BB5ED2443E}" destId="{F7220DF1-B05C-0B45-AEBC-E238ED36FD59}" srcOrd="1" destOrd="0" presId="urn:microsoft.com/office/officeart/2005/8/layout/cycle4"/>
    <dgm:cxn modelId="{DEE065F0-4DC2-1A4F-A4EF-8A8500FD9D08}" type="presOf" srcId="{D303D6A1-B784-DD43-9727-27BB5ED2443E}" destId="{5D1F6E1C-2648-F741-A3D6-3054007495C9}" srcOrd="0" destOrd="0" presId="urn:microsoft.com/office/officeart/2005/8/layout/cycle4"/>
    <dgm:cxn modelId="{A97155FC-000B-3342-9E8E-0D62008BE2A6}" srcId="{96FEC35A-3333-F84A-B306-6915AF7CDDE1}" destId="{E647012A-67F4-1740-85C4-03EC908FD920}" srcOrd="0" destOrd="0" parTransId="{48759706-FE43-ED4C-8DFF-972BE8B96DED}" sibTransId="{2AA37E2D-38A5-A24B-A017-0B9DD7A526BC}"/>
    <dgm:cxn modelId="{264F12FD-3812-BA42-B679-82B9BEF0E040}" srcId="{86891FE8-0D03-2749-A03E-C064F34541E8}" destId="{F4EAC8D7-9E7C-1B44-9549-1A31A86D9C6E}" srcOrd="1" destOrd="0" parTransId="{008C7EA7-A9FA-7A48-904F-53D6828186DE}" sibTransId="{A6CF789D-249C-2A44-99C3-E44D3ED3E651}"/>
    <dgm:cxn modelId="{B67A2168-6DDF-AE45-B9D9-E6231B954FAC}" type="presParOf" srcId="{BF9A1FF5-F84A-F54D-8B75-FC7944AC0689}" destId="{BC1BED83-4816-FC42-A0EF-33CD51E96D60}" srcOrd="0" destOrd="0" presId="urn:microsoft.com/office/officeart/2005/8/layout/cycle4"/>
    <dgm:cxn modelId="{1CC0F393-0639-274E-AC94-6668E4788DFD}" type="presParOf" srcId="{BC1BED83-4816-FC42-A0EF-33CD51E96D60}" destId="{33F597FD-FE66-714C-89C8-F35A9F92919A}" srcOrd="0" destOrd="0" presId="urn:microsoft.com/office/officeart/2005/8/layout/cycle4"/>
    <dgm:cxn modelId="{E32169FD-6F28-0942-9359-3F35EB60B7AA}" type="presParOf" srcId="{33F597FD-FE66-714C-89C8-F35A9F92919A}" destId="{5D1F6E1C-2648-F741-A3D6-3054007495C9}" srcOrd="0" destOrd="0" presId="urn:microsoft.com/office/officeart/2005/8/layout/cycle4"/>
    <dgm:cxn modelId="{2D1BD546-37CE-6348-A01C-024778C5A6FD}" type="presParOf" srcId="{33F597FD-FE66-714C-89C8-F35A9F92919A}" destId="{F7220DF1-B05C-0B45-AEBC-E238ED36FD59}" srcOrd="1" destOrd="0" presId="urn:microsoft.com/office/officeart/2005/8/layout/cycle4"/>
    <dgm:cxn modelId="{6277A1D8-13C6-7643-BCC8-4003D57ED2DE}" type="presParOf" srcId="{BC1BED83-4816-FC42-A0EF-33CD51E96D60}" destId="{C956F8AC-62E3-924F-9FEE-10E000B00B28}" srcOrd="1" destOrd="0" presId="urn:microsoft.com/office/officeart/2005/8/layout/cycle4"/>
    <dgm:cxn modelId="{A1D86D90-5F75-5742-ABAC-F05BC6069491}" type="presParOf" srcId="{C956F8AC-62E3-924F-9FEE-10E000B00B28}" destId="{B6A7E48F-4760-9F4F-897F-A10E4761EB2D}" srcOrd="0" destOrd="0" presId="urn:microsoft.com/office/officeart/2005/8/layout/cycle4"/>
    <dgm:cxn modelId="{D381B8BF-03AD-4943-901E-5C3B05340DA8}" type="presParOf" srcId="{C956F8AC-62E3-924F-9FEE-10E000B00B28}" destId="{336CE533-A8A3-404A-A2CC-A33C41F4FE84}" srcOrd="1" destOrd="0" presId="urn:microsoft.com/office/officeart/2005/8/layout/cycle4"/>
    <dgm:cxn modelId="{88C081C1-85CE-D749-9976-B1F5B2DCC840}" type="presParOf" srcId="{BC1BED83-4816-FC42-A0EF-33CD51E96D60}" destId="{5AE24EC2-0455-B74D-B916-A410A25743E3}" srcOrd="2" destOrd="0" presId="urn:microsoft.com/office/officeart/2005/8/layout/cycle4"/>
    <dgm:cxn modelId="{D8CA637A-911C-3347-A613-C619CA919AE5}" type="presParOf" srcId="{5AE24EC2-0455-B74D-B916-A410A25743E3}" destId="{1A45734F-42CD-0B4B-B8E5-67F0561DC8F9}" srcOrd="0" destOrd="0" presId="urn:microsoft.com/office/officeart/2005/8/layout/cycle4"/>
    <dgm:cxn modelId="{4B5F4024-57AD-774E-AACB-DB042DA98ED2}" type="presParOf" srcId="{5AE24EC2-0455-B74D-B916-A410A25743E3}" destId="{FA34CEF9-D1DF-6C41-93DE-5CF276784F35}" srcOrd="1" destOrd="0" presId="urn:microsoft.com/office/officeart/2005/8/layout/cycle4"/>
    <dgm:cxn modelId="{29B9E624-33D1-9E47-8123-BCA5904DB2C9}" type="presParOf" srcId="{BC1BED83-4816-FC42-A0EF-33CD51E96D60}" destId="{F748FE60-A0B0-9443-A5D9-CFAF5DBE0E36}" srcOrd="3" destOrd="0" presId="urn:microsoft.com/office/officeart/2005/8/layout/cycle4"/>
    <dgm:cxn modelId="{9F94932F-ABAD-E149-AD9F-5E7843A705CA}" type="presParOf" srcId="{F748FE60-A0B0-9443-A5D9-CFAF5DBE0E36}" destId="{3B10195C-9996-374E-BB91-317F5B8EE7D5}" srcOrd="0" destOrd="0" presId="urn:microsoft.com/office/officeart/2005/8/layout/cycle4"/>
    <dgm:cxn modelId="{4B78C0C7-C795-1244-9CB0-515A99D50862}" type="presParOf" srcId="{F748FE60-A0B0-9443-A5D9-CFAF5DBE0E36}" destId="{CFBB0D65-EBA9-514C-8048-32C54CF3D556}" srcOrd="1" destOrd="0" presId="urn:microsoft.com/office/officeart/2005/8/layout/cycle4"/>
    <dgm:cxn modelId="{770AAD81-9818-C246-AF39-157C9E9E8A16}" type="presParOf" srcId="{BC1BED83-4816-FC42-A0EF-33CD51E96D60}" destId="{D2673E95-7CC8-1E4C-BA44-192D33B658E2}" srcOrd="4" destOrd="0" presId="urn:microsoft.com/office/officeart/2005/8/layout/cycle4"/>
    <dgm:cxn modelId="{90924096-1B48-BF48-8C94-C142AFFFBEE9}" type="presParOf" srcId="{BF9A1FF5-F84A-F54D-8B75-FC7944AC0689}" destId="{56AE833A-976C-A44B-AD18-3075256573F1}" srcOrd="1" destOrd="0" presId="urn:microsoft.com/office/officeart/2005/8/layout/cycle4"/>
    <dgm:cxn modelId="{756E0DB9-AEA6-F245-8BC4-2107C8418E3E}" type="presParOf" srcId="{56AE833A-976C-A44B-AD18-3075256573F1}" destId="{7BFCCE02-C4A4-704C-BE16-ECB773DC1D9D}" srcOrd="0" destOrd="0" presId="urn:microsoft.com/office/officeart/2005/8/layout/cycle4"/>
    <dgm:cxn modelId="{CDB46ABB-AFEC-8C4A-8E3E-7F9BCF567D88}" type="presParOf" srcId="{56AE833A-976C-A44B-AD18-3075256573F1}" destId="{6B6E474B-69E7-C142-A1BE-79C0393308EC}" srcOrd="1" destOrd="0" presId="urn:microsoft.com/office/officeart/2005/8/layout/cycle4"/>
    <dgm:cxn modelId="{978790A4-77E1-5848-938A-7C6E41A2B495}" type="presParOf" srcId="{56AE833A-976C-A44B-AD18-3075256573F1}" destId="{B1E53A36-F298-7142-B4DE-1A72005DC0E0}" srcOrd="2" destOrd="0" presId="urn:microsoft.com/office/officeart/2005/8/layout/cycle4"/>
    <dgm:cxn modelId="{171B4871-A3A9-564E-AD10-6B6FD0DAAAC3}" type="presParOf" srcId="{56AE833A-976C-A44B-AD18-3075256573F1}" destId="{51A7E27F-9606-5145-979E-309E5F61272F}" srcOrd="3" destOrd="0" presId="urn:microsoft.com/office/officeart/2005/8/layout/cycle4"/>
    <dgm:cxn modelId="{5C8C94DB-267F-364A-94C1-13B4AC19E049}" type="presParOf" srcId="{56AE833A-976C-A44B-AD18-3075256573F1}" destId="{7D66ABD3-0E87-C740-A364-9DE72B234DD8}" srcOrd="4" destOrd="0" presId="urn:microsoft.com/office/officeart/2005/8/layout/cycle4"/>
    <dgm:cxn modelId="{C4A61D6A-3AA1-1B47-A447-039B4F39B279}" type="presParOf" srcId="{BF9A1FF5-F84A-F54D-8B75-FC7944AC0689}" destId="{0C9FFE5F-599A-2E49-9330-F620B7AF34B1}" srcOrd="2" destOrd="0" presId="urn:microsoft.com/office/officeart/2005/8/layout/cycle4"/>
    <dgm:cxn modelId="{AFB4BAAF-D9A4-2C44-850D-C4E10D85905F}" type="presParOf" srcId="{BF9A1FF5-F84A-F54D-8B75-FC7944AC0689}" destId="{97F4AB9A-376C-9E47-AB65-4DB19132271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5734F-42CD-0B4B-B8E5-67F0561DC8F9}">
      <dsp:nvSpPr>
        <dsp:cNvPr id="0" name=""/>
        <dsp:cNvSpPr/>
      </dsp:nvSpPr>
      <dsp:spPr>
        <a:xfrm>
          <a:off x="4697225" y="3525511"/>
          <a:ext cx="2561180" cy="1659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RELACIÓN DE CONTRARIOS</a:t>
          </a:r>
        </a:p>
      </dsp:txBody>
      <dsp:txXfrm>
        <a:off x="5502024" y="3976721"/>
        <a:ext cx="1719938" cy="1171410"/>
      </dsp:txXfrm>
    </dsp:sp>
    <dsp:sp modelId="{3B10195C-9996-374E-BB91-317F5B8EE7D5}">
      <dsp:nvSpPr>
        <dsp:cNvPr id="0" name=""/>
        <dsp:cNvSpPr/>
      </dsp:nvSpPr>
      <dsp:spPr>
        <a:xfrm>
          <a:off x="518457" y="3525511"/>
          <a:ext cx="2561180" cy="1659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CASTIGO</a:t>
          </a:r>
        </a:p>
      </dsp:txBody>
      <dsp:txXfrm>
        <a:off x="554901" y="3976721"/>
        <a:ext cx="1719938" cy="1171410"/>
      </dsp:txXfrm>
    </dsp:sp>
    <dsp:sp modelId="{B6A7E48F-4760-9F4F-897F-A10E4761EB2D}">
      <dsp:nvSpPr>
        <dsp:cNvPr id="0" name=""/>
        <dsp:cNvSpPr/>
      </dsp:nvSpPr>
      <dsp:spPr>
        <a:xfrm>
          <a:off x="4697225" y="0"/>
          <a:ext cx="2561180" cy="1659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/>
            <a:t>REPROCHE 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/>
            <a:t>CULPABILIDAD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/>
            <a:t>PASADO</a:t>
          </a:r>
          <a:endParaRPr lang="es-ES" sz="1800" kern="1200" dirty="0"/>
        </a:p>
      </dsp:txBody>
      <dsp:txXfrm>
        <a:off x="5502024" y="36444"/>
        <a:ext cx="1719938" cy="1171410"/>
      </dsp:txXfrm>
    </dsp:sp>
    <dsp:sp modelId="{5D1F6E1C-2648-F741-A3D6-3054007495C9}">
      <dsp:nvSpPr>
        <dsp:cNvPr id="0" name=""/>
        <dsp:cNvSpPr/>
      </dsp:nvSpPr>
      <dsp:spPr>
        <a:xfrm>
          <a:off x="518457" y="0"/>
          <a:ext cx="2561180" cy="1659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NORMA</a:t>
          </a:r>
        </a:p>
      </dsp:txBody>
      <dsp:txXfrm>
        <a:off x="554901" y="36444"/>
        <a:ext cx="1719938" cy="1171410"/>
      </dsp:txXfrm>
    </dsp:sp>
    <dsp:sp modelId="{7BFCCE02-C4A4-704C-BE16-ECB773DC1D9D}">
      <dsp:nvSpPr>
        <dsp:cNvPr id="0" name=""/>
        <dsp:cNvSpPr/>
      </dsp:nvSpPr>
      <dsp:spPr>
        <a:xfrm>
          <a:off x="1591664" y="295520"/>
          <a:ext cx="2244921" cy="2244921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PERSONA</a:t>
          </a:r>
        </a:p>
      </dsp:txBody>
      <dsp:txXfrm>
        <a:off x="2249186" y="953042"/>
        <a:ext cx="1587399" cy="1587399"/>
      </dsp:txXfrm>
    </dsp:sp>
    <dsp:sp modelId="{6B6E474B-69E7-C142-A1BE-79C0393308EC}">
      <dsp:nvSpPr>
        <dsp:cNvPr id="0" name=""/>
        <dsp:cNvSpPr/>
      </dsp:nvSpPr>
      <dsp:spPr>
        <a:xfrm rot="5400000">
          <a:off x="3940277" y="288034"/>
          <a:ext cx="2244921" cy="2259895"/>
        </a:xfrm>
        <a:prstGeom prst="pieWedg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SOLUCIÓN DEL PROBLEMA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RESPONSABILIDAD</a:t>
          </a:r>
          <a:r>
            <a:rPr lang="es-ES" sz="1600" b="1" kern="1200" dirty="0"/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FUTURO</a:t>
          </a:r>
        </a:p>
      </dsp:txBody>
      <dsp:txXfrm rot="-5400000">
        <a:off x="3932790" y="953043"/>
        <a:ext cx="1597987" cy="1587399"/>
      </dsp:txXfrm>
    </dsp:sp>
    <dsp:sp modelId="{B1E53A36-F298-7142-B4DE-1A72005DC0E0}">
      <dsp:nvSpPr>
        <dsp:cNvPr id="0" name=""/>
        <dsp:cNvSpPr/>
      </dsp:nvSpPr>
      <dsp:spPr>
        <a:xfrm rot="10800000">
          <a:off x="3940277" y="2644133"/>
          <a:ext cx="2244921" cy="2244921"/>
        </a:xfrm>
        <a:prstGeom prst="pieWedg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DIÁLOGO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 NEGOCIACIÓN NORMATIVA</a:t>
          </a:r>
        </a:p>
      </dsp:txBody>
      <dsp:txXfrm rot="10800000">
        <a:off x="3940277" y="2644133"/>
        <a:ext cx="1587399" cy="1587399"/>
      </dsp:txXfrm>
    </dsp:sp>
    <dsp:sp modelId="{51A7E27F-9606-5145-979E-309E5F61272F}">
      <dsp:nvSpPr>
        <dsp:cNvPr id="0" name=""/>
        <dsp:cNvSpPr/>
      </dsp:nvSpPr>
      <dsp:spPr>
        <a:xfrm rot="16200000">
          <a:off x="1591664" y="2644133"/>
          <a:ext cx="2244921" cy="2244921"/>
        </a:xfrm>
        <a:prstGeom prst="pieWedg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REPARACIÓN</a:t>
          </a:r>
        </a:p>
      </dsp:txBody>
      <dsp:txXfrm rot="5400000">
        <a:off x="2249186" y="2644133"/>
        <a:ext cx="1587399" cy="1587399"/>
      </dsp:txXfrm>
    </dsp:sp>
    <dsp:sp modelId="{0C9FFE5F-599A-2E49-9330-F620B7AF34B1}">
      <dsp:nvSpPr>
        <dsp:cNvPr id="0" name=""/>
        <dsp:cNvSpPr/>
      </dsp:nvSpPr>
      <dsp:spPr>
        <a:xfrm>
          <a:off x="3500884" y="2125676"/>
          <a:ext cx="775094" cy="673994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4AB9A-376C-9E47-AB65-4DB19132271C}">
      <dsp:nvSpPr>
        <dsp:cNvPr id="0" name=""/>
        <dsp:cNvSpPr/>
      </dsp:nvSpPr>
      <dsp:spPr>
        <a:xfrm rot="10800000">
          <a:off x="3500884" y="2384904"/>
          <a:ext cx="775094" cy="673994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C80CC-B2CA-E149-BE9F-69AF0030FAA0}" type="datetimeFigureOut">
              <a:rPr lang="es-AR" smtClean="0"/>
              <a:t>24/6/23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DD74F-B872-794B-A4B8-D628140571F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7197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DD74F-B872-794B-A4B8-D628140571FA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69618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Marcador de imagen de diapositiva">
            <a:extLst>
              <a:ext uri="{FF2B5EF4-FFF2-40B4-BE49-F238E27FC236}">
                <a16:creationId xmlns:a16="http://schemas.microsoft.com/office/drawing/2014/main" id="{37D17C76-14D9-1140-A8BE-0C8E8ED04D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2 Marcador de notas">
            <a:extLst>
              <a:ext uri="{FF2B5EF4-FFF2-40B4-BE49-F238E27FC236}">
                <a16:creationId xmlns:a16="http://schemas.microsoft.com/office/drawing/2014/main" id="{275C57F2-10BE-E945-9249-6AED3CA1A2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AR"/>
          </a:p>
        </p:txBody>
      </p:sp>
      <p:sp>
        <p:nvSpPr>
          <p:cNvPr id="38915" name="3 Marcador de número de diapositiva">
            <a:extLst>
              <a:ext uri="{FF2B5EF4-FFF2-40B4-BE49-F238E27FC236}">
                <a16:creationId xmlns:a16="http://schemas.microsoft.com/office/drawing/2014/main" id="{64A8A5C5-F800-0949-B0D6-4002BE4C85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F50E9E-B01A-B54B-B99E-91C31EDE05D8}" type="slidenum">
              <a:rPr lang="es-AR" altLang="es-A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s-AR" altLang="es-A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528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305EEED2-52AA-354C-A9EA-1FDC07A12A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287CC2-7F83-8540-89F7-F976EE2FEDD7}" type="slidenum">
              <a:rPr lang="es-ES" altLang="es-A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s-ES" altLang="es-AR">
              <a:latin typeface="Arial" panose="020B0604020202020204" pitchFamily="34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E36FA875-CDAE-2844-8405-7C132A6B2B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889B8C96-6601-A741-B626-10369D0991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225519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CC0A3648-348A-CC4C-A704-A5C497FD5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40A86C-06A3-6845-A7BD-CC6ED553A420}" type="slidenum">
              <a:rPr lang="es-ES" altLang="es-A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es-ES" altLang="es-AR">
              <a:latin typeface="Arial" panose="020B0604020202020204" pitchFamily="34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85BB51D0-AAD5-7C49-A092-5F8EFF3FA3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004D6B7A-B6F1-E84F-B3CC-29980AF28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693186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A887C652-F834-E948-A11B-3F2B7C468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88BE6B-FFA4-7F4B-A7B5-B49363626D16}" type="slidenum">
              <a:rPr lang="es-ES" altLang="es-A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s-ES" altLang="es-AR">
              <a:latin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18437883-90BE-3A48-81E6-4490E43468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643F225-E3FD-FE41-A62A-6531C52F8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924931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898E9FCC-22F7-3145-8196-45B676D63C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EEE46D-D4A6-764D-A0AB-3DEDD1CE8B9A}" type="slidenum">
              <a:rPr lang="es-ES" altLang="es-A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es-ES" altLang="es-AR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72F3DC14-51F6-E744-ACE0-1572F5296B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7B86B57-BD7C-7246-A773-722EF94E98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44250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5AB7B2F5-4F9A-9E4C-9DC0-94E5B2E227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0CBE84-1F16-0A4C-A49C-BC3078507510}" type="slidenum">
              <a:rPr lang="es-ES" altLang="es-A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es-ES" altLang="es-AR">
              <a:latin typeface="Arial" panose="020B0604020202020204" pitchFamily="34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DB32423F-F003-C749-81B1-088711AEE4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994BAA8-64A6-DF44-A334-6C58FBE088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305828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CDB66FD6-DD21-5C4A-A987-6C1DF6D961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3CFDAD-0328-144E-8C8A-B31E9724D405}" type="slidenum">
              <a:rPr lang="es-ES" altLang="es-A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es-ES" altLang="es-AR">
              <a:latin typeface="Arial" panose="020B0604020202020204" pitchFamily="34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20AE684E-1063-6B40-A8AC-EA3D1D9963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E71BAB4F-8F57-914D-B1BE-26D3AD966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269997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6C9ED122-0B55-2B4D-91CA-E86F5C28B7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57F637-EB0C-B945-AE7A-31303EA5A2AD}" type="slidenum">
              <a:rPr lang="es-ES" altLang="es-A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es-ES" altLang="es-AR">
              <a:latin typeface="Arial" panose="020B0604020202020204" pitchFamily="34" charset="0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3FA377A8-0C1C-E44E-BB98-92B091A7FE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9224C938-6651-054A-8174-5A62C9C10A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819143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69FFB510-6126-9A41-A2B6-3DA2DD9979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74BDCD-046D-A349-9959-F7BA04B79038}" type="slidenum">
              <a:rPr lang="es-ES" altLang="es-A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es-ES" altLang="es-AR">
              <a:latin typeface="Arial" panose="020B0604020202020204" pitchFamily="34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408F66B-040F-4D43-B8AD-76BC88543F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ECF3986C-CFF0-4847-9C59-8DAD6A172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642108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86F9230A-3C70-A14C-9309-E0319B88BA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D15909-C2A7-3644-B269-6A1E8BFD3DDB}" type="slidenum">
              <a:rPr lang="es-ES" altLang="es-A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es-ES" altLang="es-AR">
              <a:latin typeface="Arial" panose="020B0604020202020204" pitchFamily="34" charset="0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8FAC01EA-9A08-1D44-A085-6E19CFF00B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4ACCD97B-BFB6-E643-882F-3AE214506F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52658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DD74F-B872-794B-A4B8-D628140571FA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3617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9EC4BCEF-C9CD-5247-94F7-6AABF64FFF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96971D-9278-164A-9E23-F42C7453B6AD}" type="slidenum">
              <a:rPr lang="es-ES" altLang="es-A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es-ES" altLang="es-AR">
              <a:latin typeface="Arial" panose="020B0604020202020204" pitchFamily="34" charset="0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4D83F72B-0E31-2648-B788-3236E0A2D6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6FD3A73-84C7-4146-97F6-46B46AE63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025241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7707F0E5-362A-DF48-B539-1EB0C8C171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C33FD2-CC59-A740-82C4-E89364D4E1F3}" type="slidenum">
              <a:rPr lang="es-ES" altLang="es-A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es-ES" altLang="es-AR">
              <a:latin typeface="Arial" panose="020B0604020202020204" pitchFamily="34" charset="0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A4789C4F-086A-3E44-B41D-BDAE498C21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7BB6905-D3C2-E846-AF31-AC3174120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449131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BCA84FDC-B09A-044D-92EA-B91367CD8D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07EE3A-BF8B-B84E-9275-A2760A6FA13D}" type="slidenum">
              <a:rPr lang="es-ES" altLang="es-A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es-ES" altLang="es-AR">
              <a:latin typeface="Arial" panose="020B0604020202020204" pitchFamily="34" charset="0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E0A09BA4-D5B4-AA40-9C5A-563FF63CCB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CA5C2190-184A-FA4E-AEF0-632B564C8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652559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9433089A-5DA4-2C4C-A0AB-7B1D957199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EC7C8C-8123-BC40-A875-DF89A22CD4E1}" type="slidenum">
              <a:rPr lang="es-ES" altLang="es-A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56</a:t>
            </a:fld>
            <a:endParaRPr lang="es-ES" altLang="es-AR">
              <a:latin typeface="Arial" panose="020B0604020202020204" pitchFamily="34" charset="0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C9503CD9-DE01-8244-BC45-FF97C6300C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DC312D6-F9CE-F14E-82CF-CBA9946DAD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599954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DD74F-B872-794B-A4B8-D628140571FA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51131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DD74F-B872-794B-A4B8-D628140571FA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2688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DD74F-B872-794B-A4B8-D628140571FA}" type="slidenum">
              <a:rPr lang="es-AR" smtClean="0"/>
              <a:t>31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35578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DD74F-B872-794B-A4B8-D628140571FA}" type="slidenum">
              <a:rPr lang="es-AR" smtClean="0"/>
              <a:t>32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90815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DD74F-B872-794B-A4B8-D628140571FA}" type="slidenum">
              <a:rPr lang="es-AR" smtClean="0"/>
              <a:t>33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6614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DD74F-B872-794B-A4B8-D628140571FA}" type="slidenum">
              <a:rPr lang="es-AR" smtClean="0"/>
              <a:t>35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00558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DD74F-B872-794B-A4B8-D628140571FA}" type="slidenum">
              <a:rPr lang="es-AR" smtClean="0"/>
              <a:t>39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8714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3E121-6DC9-2741-AC33-BCAB6D344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5F61F7-5979-D347-9B7F-9115D135E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37C9CB-47D9-A64E-BDF5-37D45DB6D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8F3D-FCA7-4726-A8E1-C215AA870C04}" type="datetimeFigureOut">
              <a:rPr lang="es-AR" smtClean="0"/>
              <a:t>24/6/23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AA01ED-7352-EA4A-85B9-07016755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CA66B8-65BE-B54C-A20E-6E898714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D9FB-646B-4B30-8CCF-694C71ABA1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7120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140DD-721E-2C42-9175-CD292CE11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54BF98-5290-D948-A068-749ACFC23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2F6A02-0344-0B43-9568-58F1F5A7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8F3D-FCA7-4726-A8E1-C215AA870C04}" type="datetimeFigureOut">
              <a:rPr lang="es-AR" smtClean="0"/>
              <a:t>24/6/23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3C0489-B808-B741-BF59-812E15702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1DD383-DA5E-5446-90A0-0444728A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D9FB-646B-4B30-8CCF-694C71ABA1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4669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07D5180-91C0-BB41-9D67-4C3F09246D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81FAE8-7750-454E-A00A-EAA807744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3CFE07-1FCE-354E-8A62-D9CBFC29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8F3D-FCA7-4726-A8E1-C215AA870C04}" type="datetimeFigureOut">
              <a:rPr lang="es-AR" smtClean="0"/>
              <a:t>24/6/23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23CB58-6BCD-6A44-BF98-2CC73C92E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2CFB81-CD3E-3346-BDD3-C59CD09ED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D9FB-646B-4B30-8CCF-694C71ABA1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721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65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45457-BAE0-3A4C-A4D9-61BA5C892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1A00BA-FEA7-434E-BFE4-258B19C4B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C6CEF5-0D83-E84A-B401-7D7C4D07F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8F3D-FCA7-4726-A8E1-C215AA870C04}" type="datetimeFigureOut">
              <a:rPr lang="es-AR" smtClean="0"/>
              <a:t>24/6/23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9BEDD5-C5D5-8143-9CAB-CD743643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C0F842-9CBE-F143-9E0B-7B7EA6B7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D9FB-646B-4B30-8CCF-694C71ABA1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8497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1A9F6-7E34-5E44-A6ED-511C075D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35F257-3192-2E41-9EB0-E56E84A0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D50C82-2DA5-AD4F-AA04-AC96D6A5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8F3D-FCA7-4726-A8E1-C215AA870C04}" type="datetimeFigureOut">
              <a:rPr lang="es-AR" smtClean="0"/>
              <a:t>24/6/23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01A69B-25FD-B347-BBDC-C8E269AA8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9AD15C-2A51-5348-8C6E-025BA974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D9FB-646B-4B30-8CCF-694C71ABA1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006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EA362-CC1F-B243-B3A5-BE642C64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A48B0B-D80C-564E-B30B-8F70D17EC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BD955A-9CEA-2F4F-A790-A7D817BF6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208946-0D35-C24F-A881-04AEF883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8F3D-FCA7-4726-A8E1-C215AA870C04}" type="datetimeFigureOut">
              <a:rPr lang="es-AR" smtClean="0"/>
              <a:t>24/6/23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EE6CA3-45D3-B542-9E44-9E6B9E5E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1CB0F3-2179-C14E-A74B-27D2E907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D9FB-646B-4B30-8CCF-694C71ABA1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706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2D464-3D66-F642-BE42-365D1AE2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797A24-12B6-D549-9065-C917D67E1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FAEBAC-E34E-E649-8223-98B33C600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61DC70D-5544-3541-8B44-20AA91D04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007CAD6-DE28-9D49-BAF6-82C5584F23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ADBF0AD-1E1A-D34D-A6BE-4230FC764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8F3D-FCA7-4726-A8E1-C215AA870C04}" type="datetimeFigureOut">
              <a:rPr lang="es-AR" smtClean="0"/>
              <a:t>24/6/23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CA2BBB8-0E00-1642-A6CB-BC9FE7AD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D34E230-A6F5-5041-9B4D-7AD8894F2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D9FB-646B-4B30-8CCF-694C71ABA1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9739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7DC1B-7725-114F-AC2F-746843652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8E5EB81-D5F7-DF4F-84A0-784523B0F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8F3D-FCA7-4726-A8E1-C215AA870C04}" type="datetimeFigureOut">
              <a:rPr lang="es-AR" smtClean="0"/>
              <a:t>24/6/23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50DBEB-5D22-1A4B-A7B4-A1898E84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BBE063-8225-3943-966D-CC80FE368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D9FB-646B-4B30-8CCF-694C71ABA1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92998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A490DE-8358-7F49-8397-8EE204FE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8F3D-FCA7-4726-A8E1-C215AA870C04}" type="datetimeFigureOut">
              <a:rPr lang="es-AR" smtClean="0"/>
              <a:t>24/6/23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B79A80C-0347-3F4C-9C44-54C8E949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38F062-6C1A-974C-94E4-D6DA3707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D9FB-646B-4B30-8CCF-694C71ABA1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4099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9D413-478E-A54A-9E9F-E49D5245F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0B6E3A-A81F-8F42-A215-1DF307A29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76378D-7D2C-C049-B03F-D35B28B78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D75085-54DB-0C4B-91A1-FD183010C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8F3D-FCA7-4726-A8E1-C215AA870C04}" type="datetimeFigureOut">
              <a:rPr lang="es-AR" smtClean="0"/>
              <a:t>24/6/23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BB0656-8965-4448-8F1E-E40ECCFA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5E9758-7873-1545-9FCF-416E01F5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D9FB-646B-4B30-8CCF-694C71ABA1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7787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BE9D3E-1007-B34F-82EF-673384567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768ABF3-8E6D-0C48-B405-223A7C44C4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6AE1F9-D07C-C84A-8056-95CA808AC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612709-E28A-3A4E-AEBE-969A88CED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8F3D-FCA7-4726-A8E1-C215AA870C04}" type="datetimeFigureOut">
              <a:rPr lang="es-AR" smtClean="0"/>
              <a:t>24/6/23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D05305-F6A3-FD4E-833E-9E81DFB20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7954A1-79D6-CD45-A288-C4A9A583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CD9FB-646B-4B30-8CCF-694C71ABA1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10496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D5C8335-6652-5642-8A3F-9158A31C8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3A9AC-156E-F14B-8634-9A57ACA5C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2A4620-E0AA-6E43-9EA6-1EAB40E4C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B8F3D-FCA7-4726-A8E1-C215AA870C04}" type="datetimeFigureOut">
              <a:rPr lang="es-AR" smtClean="0"/>
              <a:t>24/6/23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91B6B9-34B7-CD45-9323-D2C9BFB75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CE947-9769-D94A-82EE-8A6E380E5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D9FB-646B-4B30-8CCF-694C71ABA1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943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tiff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259631" y="1849388"/>
            <a:ext cx="6507737" cy="3027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GESTIÓN RESTAURATIVA</a:t>
            </a:r>
          </a:p>
          <a:p>
            <a:pPr algn="ctr"/>
            <a:endParaRPr lang="es-AR" sz="2800" dirty="0"/>
          </a:p>
          <a:p>
            <a:pPr algn="ctr"/>
            <a:r>
              <a:rPr lang="es-ES" sz="2800" dirty="0"/>
              <a:t>Ética para cuidar y abrir caminos de fraternidad</a:t>
            </a:r>
            <a:endParaRPr lang="es-AR" sz="2800" dirty="0"/>
          </a:p>
          <a:p>
            <a:pPr lvl="2">
              <a:lnSpc>
                <a:spcPct val="150000"/>
              </a:lnSpc>
            </a:pPr>
            <a:endParaRPr lang="es-AR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2">
              <a:lnSpc>
                <a:spcPct val="150000"/>
              </a:lnSpc>
            </a:pP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         </a:t>
            </a:r>
          </a:p>
        </p:txBody>
      </p:sp>
      <p:pic>
        <p:nvPicPr>
          <p:cNvPr id="1025" name="Picture 1" descr="page2image3809824">
            <a:extLst>
              <a:ext uri="{FF2B5EF4-FFF2-40B4-BE49-F238E27FC236}">
                <a16:creationId xmlns:a16="http://schemas.microsoft.com/office/drawing/2014/main" id="{61184224-7912-624B-92DE-C5E66B44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69" y="481236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22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531C115-E1CB-1A46-94CA-0DE25416D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1196"/>
            <a:ext cx="4627131" cy="34703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1A7DC8C-E4DB-CF46-88CC-AA03FB59A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83968" y="913284"/>
            <a:ext cx="5184576" cy="3888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BFD6D3A-25DF-5447-93CE-054FF68B4FF2}"/>
              </a:ext>
            </a:extLst>
          </p:cNvPr>
          <p:cNvSpPr txBox="1"/>
          <p:nvPr/>
        </p:nvSpPr>
        <p:spPr>
          <a:xfrm>
            <a:off x="1403648" y="393762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/>
              <a:t>TEJIDO</a:t>
            </a:r>
          </a:p>
          <a:p>
            <a:pPr algn="ctr"/>
            <a:r>
              <a:rPr lang="es-AR" sz="2000" dirty="0"/>
              <a:t>TRENZA</a:t>
            </a:r>
          </a:p>
        </p:txBody>
      </p:sp>
      <p:pic>
        <p:nvPicPr>
          <p:cNvPr id="5" name="Picture 1" descr="page2image3809824">
            <a:extLst>
              <a:ext uri="{FF2B5EF4-FFF2-40B4-BE49-F238E27FC236}">
                <a16:creationId xmlns:a16="http://schemas.microsoft.com/office/drawing/2014/main" id="{A17FE4A3-947D-A745-9C20-328B18934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17740"/>
            <a:ext cx="1820163" cy="54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95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C03AFD8-6AB4-8C40-97B7-46DD20F6F9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0" t="8420" r="14340" b="38660"/>
          <a:stretch/>
        </p:blipFill>
        <p:spPr>
          <a:xfrm>
            <a:off x="2051720" y="193203"/>
            <a:ext cx="5200561" cy="5460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1" descr="page2image3809824">
            <a:extLst>
              <a:ext uri="{FF2B5EF4-FFF2-40B4-BE49-F238E27FC236}">
                <a16:creationId xmlns:a16="http://schemas.microsoft.com/office/drawing/2014/main" id="{76641042-A78A-624E-85B9-01A952BF1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89748"/>
            <a:ext cx="1604139" cy="4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770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DA57039-3E2F-2F4F-AE83-6ADB6ADC5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1196"/>
            <a:ext cx="7272808" cy="545460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C92CB34-BFD8-234B-A927-DEC314828E28}"/>
              </a:ext>
            </a:extLst>
          </p:cNvPr>
          <p:cNvSpPr txBox="1"/>
          <p:nvPr/>
        </p:nvSpPr>
        <p:spPr>
          <a:xfrm>
            <a:off x="5220072" y="252807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woPt" dir="t"/>
            </a:scene3d>
          </a:bodyPr>
          <a:lstStyle/>
          <a:p>
            <a:pPr algn="ctr"/>
            <a:r>
              <a:rPr lang="es-AR" sz="5400" dirty="0"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LA QUEJA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0835B17-2B15-2945-B88A-251078665927}"/>
              </a:ext>
            </a:extLst>
          </p:cNvPr>
          <p:cNvSpPr txBox="1"/>
          <p:nvPr/>
        </p:nvSpPr>
        <p:spPr>
          <a:xfrm>
            <a:off x="0" y="409228"/>
            <a:ext cx="17281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AR" b="1" dirty="0"/>
          </a:p>
          <a:p>
            <a:pPr algn="ctr"/>
            <a:r>
              <a:rPr lang="es-AR" b="1" dirty="0"/>
              <a:t>DEMANDA DE NECESIDADES</a:t>
            </a:r>
          </a:p>
          <a:p>
            <a:pPr algn="ctr"/>
            <a:endParaRPr lang="es-AR" b="1" dirty="0"/>
          </a:p>
          <a:p>
            <a:pPr algn="ctr"/>
            <a:endParaRPr lang="es-AR" b="1" dirty="0"/>
          </a:p>
          <a:p>
            <a:pPr algn="ctr"/>
            <a:endParaRPr lang="es-AR" b="1" dirty="0"/>
          </a:p>
          <a:p>
            <a:pPr algn="ctr"/>
            <a:r>
              <a:rPr lang="es-AR" b="1" dirty="0"/>
              <a:t>QUEJA</a:t>
            </a:r>
          </a:p>
          <a:p>
            <a:pPr algn="ctr"/>
            <a:endParaRPr lang="es-AR" b="1" dirty="0"/>
          </a:p>
          <a:p>
            <a:pPr algn="ctr"/>
            <a:endParaRPr lang="es-AR" b="1" dirty="0"/>
          </a:p>
          <a:p>
            <a:pPr algn="ctr"/>
            <a:endParaRPr lang="es-AR" b="1" dirty="0"/>
          </a:p>
          <a:p>
            <a:pPr algn="ctr"/>
            <a:r>
              <a:rPr lang="es-AR" b="1" dirty="0"/>
              <a:t>PROBLEMA</a:t>
            </a:r>
          </a:p>
          <a:p>
            <a:pPr algn="ctr"/>
            <a:endParaRPr lang="es-AR" b="1" dirty="0"/>
          </a:p>
          <a:p>
            <a:pPr algn="ctr"/>
            <a:endParaRPr lang="es-AR" b="1" dirty="0"/>
          </a:p>
          <a:p>
            <a:pPr algn="ctr"/>
            <a:endParaRPr lang="es-AR" b="1" dirty="0"/>
          </a:p>
          <a:p>
            <a:pPr algn="ctr"/>
            <a:r>
              <a:rPr lang="es-AR" b="1" dirty="0"/>
              <a:t>CRISIS</a:t>
            </a:r>
          </a:p>
          <a:p>
            <a:pPr algn="ctr"/>
            <a:endParaRPr lang="es-AR" b="1" dirty="0"/>
          </a:p>
        </p:txBody>
      </p:sp>
      <p:sp>
        <p:nvSpPr>
          <p:cNvPr id="6" name="Flecha abajo 5">
            <a:extLst>
              <a:ext uri="{FF2B5EF4-FFF2-40B4-BE49-F238E27FC236}">
                <a16:creationId xmlns:a16="http://schemas.microsoft.com/office/drawing/2014/main" id="{94F7EFC2-BDA8-A040-B26B-F729124588F6}"/>
              </a:ext>
            </a:extLst>
          </p:cNvPr>
          <p:cNvSpPr/>
          <p:nvPr/>
        </p:nvSpPr>
        <p:spPr>
          <a:xfrm>
            <a:off x="683568" y="1417340"/>
            <a:ext cx="432048" cy="648072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Flecha abajo 6">
            <a:extLst>
              <a:ext uri="{FF2B5EF4-FFF2-40B4-BE49-F238E27FC236}">
                <a16:creationId xmlns:a16="http://schemas.microsoft.com/office/drawing/2014/main" id="{56127DAB-ABD9-9645-9ADB-9AEB4ED7A66D}"/>
              </a:ext>
            </a:extLst>
          </p:cNvPr>
          <p:cNvSpPr/>
          <p:nvPr/>
        </p:nvSpPr>
        <p:spPr>
          <a:xfrm>
            <a:off x="652857" y="2499342"/>
            <a:ext cx="432048" cy="64807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Flecha abajo 7">
            <a:extLst>
              <a:ext uri="{FF2B5EF4-FFF2-40B4-BE49-F238E27FC236}">
                <a16:creationId xmlns:a16="http://schemas.microsoft.com/office/drawing/2014/main" id="{E4FF6874-5F5D-C34C-935C-F89319BE1294}"/>
              </a:ext>
            </a:extLst>
          </p:cNvPr>
          <p:cNvSpPr/>
          <p:nvPr/>
        </p:nvSpPr>
        <p:spPr>
          <a:xfrm>
            <a:off x="652857" y="3615466"/>
            <a:ext cx="432048" cy="6480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" name="Picture 1" descr="page2image3809824">
            <a:extLst>
              <a:ext uri="{FF2B5EF4-FFF2-40B4-BE49-F238E27FC236}">
                <a16:creationId xmlns:a16="http://schemas.microsoft.com/office/drawing/2014/main" id="{F3220F61-E6D1-684B-8C9B-00855754C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73724"/>
            <a:ext cx="1892171" cy="56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573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477B820-C5A8-C947-9DAD-97C046524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97260"/>
            <a:ext cx="7804738" cy="4320480"/>
          </a:xfrm>
          <a:prstGeom prst="rect">
            <a:avLst/>
          </a:prstGeom>
        </p:spPr>
      </p:pic>
      <p:pic>
        <p:nvPicPr>
          <p:cNvPr id="3" name="Picture 1" descr="page2image3809824">
            <a:extLst>
              <a:ext uri="{FF2B5EF4-FFF2-40B4-BE49-F238E27FC236}">
                <a16:creationId xmlns:a16="http://schemas.microsoft.com/office/drawing/2014/main" id="{72896BD8-38A8-7447-B536-38E70079D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73724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04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331DD3-C367-3A46-8E08-EF8A878A3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9228"/>
            <a:ext cx="8947740" cy="50405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B6A0248-C2E2-B64F-B582-9286DF5074E8}"/>
              </a:ext>
            </a:extLst>
          </p:cNvPr>
          <p:cNvSpPr txBox="1"/>
          <p:nvPr/>
        </p:nvSpPr>
        <p:spPr>
          <a:xfrm>
            <a:off x="4014436" y="4369668"/>
            <a:ext cx="142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/>
              <a:t>QUEJA</a:t>
            </a:r>
          </a:p>
          <a:p>
            <a:pPr algn="ctr"/>
            <a:r>
              <a:rPr lang="es-AR" sz="2000" dirty="0"/>
              <a:t>ACUSACIÓN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5977D98-0714-E04A-A75A-0EF914720293}"/>
              </a:ext>
            </a:extLst>
          </p:cNvPr>
          <p:cNvSpPr txBox="1"/>
          <p:nvPr/>
        </p:nvSpPr>
        <p:spPr>
          <a:xfrm rot="3217400">
            <a:off x="1089041" y="3905888"/>
            <a:ext cx="123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000" dirty="0"/>
              <a:t>QUEJA</a:t>
            </a:r>
          </a:p>
          <a:p>
            <a:pPr algn="ctr"/>
            <a:r>
              <a:rPr lang="es-AR" sz="2000" dirty="0"/>
              <a:t>LAMENTO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D267E3-ED2F-2A4D-8B7A-BB0EEE9F96A2}"/>
              </a:ext>
            </a:extLst>
          </p:cNvPr>
          <p:cNvSpPr txBox="1"/>
          <p:nvPr/>
        </p:nvSpPr>
        <p:spPr>
          <a:xfrm rot="18955105">
            <a:off x="7165521" y="3617152"/>
            <a:ext cx="1228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000" dirty="0"/>
              <a:t>QUEJA</a:t>
            </a:r>
          </a:p>
          <a:p>
            <a:pPr algn="ctr"/>
            <a:r>
              <a:rPr lang="es-AR" sz="2000" dirty="0"/>
              <a:t>RECLAMO</a:t>
            </a:r>
          </a:p>
        </p:txBody>
      </p:sp>
      <p:pic>
        <p:nvPicPr>
          <p:cNvPr id="6" name="Picture 1" descr="page2image3809824">
            <a:extLst>
              <a:ext uri="{FF2B5EF4-FFF2-40B4-BE49-F238E27FC236}">
                <a16:creationId xmlns:a16="http://schemas.microsoft.com/office/drawing/2014/main" id="{95FE1A33-BDAE-CE41-BF72-3479BA515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68082"/>
            <a:ext cx="1604139" cy="4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307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C5D3C2-1E70-AB44-B364-15473B3CC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42271" r="23254" b="26354"/>
          <a:stretch/>
        </p:blipFill>
        <p:spPr>
          <a:xfrm>
            <a:off x="1331640" y="337220"/>
            <a:ext cx="6451916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" descr="page2image3809824">
            <a:extLst>
              <a:ext uri="{FF2B5EF4-FFF2-40B4-BE49-F238E27FC236}">
                <a16:creationId xmlns:a16="http://schemas.microsoft.com/office/drawing/2014/main" id="{6F529CF8-0141-054D-BC98-5B8F66CEF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201583"/>
            <a:ext cx="1172091" cy="3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863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8C2528-F98A-E647-AB65-1864C4AC2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-18276"/>
            <a:ext cx="4038510" cy="5715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F3FF203-89BD-5943-B63D-C7EB8B5A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11539">
            <a:off x="659908" y="813567"/>
            <a:ext cx="2812147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55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92078" y="344505"/>
            <a:ext cx="813690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tx2"/>
                </a:solidFill>
                <a:latin typeface="Arial Narrow" panose="020B0606020202030204" pitchFamily="34" charset="0"/>
              </a:rPr>
              <a:t>EL CUIDADO </a:t>
            </a:r>
          </a:p>
          <a:p>
            <a:pPr algn="ctr"/>
            <a:r>
              <a:rPr lang="es-AR" sz="3200" dirty="0">
                <a:solidFill>
                  <a:schemeClr val="tx2"/>
                </a:solidFill>
                <a:latin typeface="Arial Narrow" panose="020B0606020202030204" pitchFamily="34" charset="0"/>
              </a:rPr>
              <a:t>METAFÍSICA DE LA ALTERIDAD</a:t>
            </a:r>
          </a:p>
          <a:p>
            <a:endParaRPr lang="es-AR" sz="32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es-AR" sz="32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</a:p>
          <a:p>
            <a:endParaRPr lang="es-AR" sz="32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s-AR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9278" y="2497460"/>
            <a:ext cx="8462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dirty="0">
              <a:latin typeface="Arial Narrow" panose="020B0606020202030204" pitchFamily="34" charset="0"/>
            </a:endParaRPr>
          </a:p>
          <a:p>
            <a:endParaRPr lang="es-AR" sz="2000" dirty="0">
              <a:latin typeface="Arial Narrow" panose="020B0606020202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57968" y="2281436"/>
            <a:ext cx="8462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2294A7-0063-4B4A-B130-917604491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540865"/>
            <a:ext cx="5723142" cy="3270367"/>
          </a:xfrm>
          <a:prstGeom prst="rect">
            <a:avLst/>
          </a:prstGeom>
        </p:spPr>
      </p:pic>
      <p:sp>
        <p:nvSpPr>
          <p:cNvPr id="8" name="Estrella de 5 puntas 7">
            <a:extLst>
              <a:ext uri="{FF2B5EF4-FFF2-40B4-BE49-F238E27FC236}">
                <a16:creationId xmlns:a16="http://schemas.microsoft.com/office/drawing/2014/main" id="{0C1B25ED-C086-7241-835D-6C1E6725AB29}"/>
              </a:ext>
            </a:extLst>
          </p:cNvPr>
          <p:cNvSpPr/>
          <p:nvPr/>
        </p:nvSpPr>
        <p:spPr>
          <a:xfrm rot="20661253">
            <a:off x="82890" y="1217038"/>
            <a:ext cx="2569508" cy="2306519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119B9B6-E21A-3F4D-AD8D-E153E05D5185}"/>
              </a:ext>
            </a:extLst>
          </p:cNvPr>
          <p:cNvSpPr/>
          <p:nvPr/>
        </p:nvSpPr>
        <p:spPr>
          <a:xfrm rot="20542743">
            <a:off x="1023967" y="1942882"/>
            <a:ext cx="140470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PRÁCTICAS</a:t>
            </a:r>
          </a:p>
          <a:p>
            <a:pPr algn="ctr"/>
            <a:endParaRPr lang="es-ES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3D02E35-DC45-DD4D-B5C6-59E760BB779B}"/>
              </a:ext>
            </a:extLst>
          </p:cNvPr>
          <p:cNvSpPr/>
          <p:nvPr/>
        </p:nvSpPr>
        <p:spPr>
          <a:xfrm rot="1365819">
            <a:off x="209721" y="2201394"/>
            <a:ext cx="212037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RESTAURATIVAS</a:t>
            </a:r>
          </a:p>
        </p:txBody>
      </p:sp>
      <p:pic>
        <p:nvPicPr>
          <p:cNvPr id="12" name="Picture 1" descr="page2image3809824">
            <a:extLst>
              <a:ext uri="{FF2B5EF4-FFF2-40B4-BE49-F238E27FC236}">
                <a16:creationId xmlns:a16="http://schemas.microsoft.com/office/drawing/2014/main" id="{2B3246EC-D5F9-4449-87EA-9F724F6C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4170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631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74663" y="127834"/>
            <a:ext cx="6942436" cy="592085"/>
          </a:xfrm>
          <a:prstGeom prst="rect">
            <a:avLst/>
          </a:prstGeom>
          <a:ln w="412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Dimensiones de las Prácticas Restaurativas</a:t>
            </a:r>
            <a:endParaRPr lang="es-AR" sz="30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10" y="794198"/>
            <a:ext cx="6008996" cy="4840309"/>
          </a:xfrm>
          <a:prstGeom prst="rect">
            <a:avLst/>
          </a:prstGeom>
        </p:spPr>
      </p:pic>
      <p:pic>
        <p:nvPicPr>
          <p:cNvPr id="4" name="Picture 1" descr="page2image3809824">
            <a:extLst>
              <a:ext uri="{FF2B5EF4-FFF2-40B4-BE49-F238E27FC236}">
                <a16:creationId xmlns:a16="http://schemas.microsoft.com/office/drawing/2014/main" id="{A2A582BB-5A4B-4546-A2F8-63B567787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39" y="5144594"/>
            <a:ext cx="1510566" cy="4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04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82" y="1583359"/>
            <a:ext cx="2800902" cy="280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815167" y="4516783"/>
            <a:ext cx="3527932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333" b="1" dirty="0"/>
              <a:t>PERSONA DESCONECTADA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69270" y="126039"/>
            <a:ext cx="352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/>
              <a:t>EXCLUÍDA DE</a:t>
            </a:r>
          </a:p>
        </p:txBody>
      </p:sp>
      <p:sp>
        <p:nvSpPr>
          <p:cNvPr id="5" name="CuadroTexto 4"/>
          <p:cNvSpPr txBox="1"/>
          <p:nvPr/>
        </p:nvSpPr>
        <p:spPr>
          <a:xfrm rot="20507503">
            <a:off x="1390759" y="1225167"/>
            <a:ext cx="1763966" cy="45134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333" b="1" dirty="0"/>
              <a:t>EMPATÍA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725324" y="2673451"/>
            <a:ext cx="1763966" cy="45134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333" b="1" dirty="0">
                <a:solidFill>
                  <a:schemeClr val="bg1"/>
                </a:solidFill>
              </a:rPr>
              <a:t>ATENCIÓN</a:t>
            </a:r>
          </a:p>
        </p:txBody>
      </p:sp>
      <p:sp>
        <p:nvSpPr>
          <p:cNvPr id="7" name="CuadroTexto 6"/>
          <p:cNvSpPr txBox="1"/>
          <p:nvPr/>
        </p:nvSpPr>
        <p:spPr>
          <a:xfrm rot="1433560">
            <a:off x="5160720" y="1506278"/>
            <a:ext cx="2352760" cy="451342"/>
          </a:xfrm>
          <a:prstGeom prst="rect">
            <a:avLst/>
          </a:prstGeom>
          <a:solidFill>
            <a:srgbClr val="FA4C0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333" b="1" dirty="0"/>
              <a:t>CONSIDERACIÓN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584020" y="3605519"/>
            <a:ext cx="1763966" cy="45134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333" b="1" dirty="0"/>
              <a:t>RESPETO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173230" y="5085321"/>
            <a:ext cx="3107508" cy="45134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333" b="1" dirty="0"/>
              <a:t>SE SIENTE AMENAZADA</a:t>
            </a:r>
          </a:p>
        </p:txBody>
      </p:sp>
      <p:cxnSp>
        <p:nvCxnSpPr>
          <p:cNvPr id="10" name="Conector curvado 9"/>
          <p:cNvCxnSpPr>
            <a:endCxn id="9" idx="0"/>
          </p:cNvCxnSpPr>
          <p:nvPr/>
        </p:nvCxnSpPr>
        <p:spPr>
          <a:xfrm>
            <a:off x="6197202" y="4721375"/>
            <a:ext cx="529782" cy="363946"/>
          </a:xfrm>
          <a:prstGeom prst="curvedConnector2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" descr="page2image3809824">
            <a:extLst>
              <a:ext uri="{FF2B5EF4-FFF2-40B4-BE49-F238E27FC236}">
                <a16:creationId xmlns:a16="http://schemas.microsoft.com/office/drawing/2014/main" id="{D93C5650-A00B-AB4B-B9F0-E9DDFB08C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72" y="65349"/>
            <a:ext cx="1510566" cy="4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4057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6ED5597A-C572-F743-9198-635AB0F9879F}"/>
              </a:ext>
            </a:extLst>
          </p:cNvPr>
          <p:cNvSpPr/>
          <p:nvPr/>
        </p:nvSpPr>
        <p:spPr>
          <a:xfrm>
            <a:off x="576382" y="2257085"/>
            <a:ext cx="1196378" cy="111612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2AF030E-B65B-154B-BAAE-9841045D575F}"/>
              </a:ext>
            </a:extLst>
          </p:cNvPr>
          <p:cNvSpPr/>
          <p:nvPr/>
        </p:nvSpPr>
        <p:spPr>
          <a:xfrm>
            <a:off x="3545939" y="1544456"/>
            <a:ext cx="900100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F43C7340-C977-094E-A94B-2AAA3E261F32}"/>
              </a:ext>
            </a:extLst>
          </p:cNvPr>
          <p:cNvSpPr/>
          <p:nvPr/>
        </p:nvSpPr>
        <p:spPr>
          <a:xfrm>
            <a:off x="6262874" y="3001516"/>
            <a:ext cx="936104" cy="88208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Sol 4">
            <a:extLst>
              <a:ext uri="{FF2B5EF4-FFF2-40B4-BE49-F238E27FC236}">
                <a16:creationId xmlns:a16="http://schemas.microsoft.com/office/drawing/2014/main" id="{A7E8C676-C51E-084E-ADF7-5A6588DFD10D}"/>
              </a:ext>
            </a:extLst>
          </p:cNvPr>
          <p:cNvSpPr/>
          <p:nvPr/>
        </p:nvSpPr>
        <p:spPr>
          <a:xfrm>
            <a:off x="778191" y="2410798"/>
            <a:ext cx="792759" cy="80869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Sol 8">
            <a:extLst>
              <a:ext uri="{FF2B5EF4-FFF2-40B4-BE49-F238E27FC236}">
                <a16:creationId xmlns:a16="http://schemas.microsoft.com/office/drawing/2014/main" id="{A846AEB1-8537-AE43-B76D-03336184670C}"/>
              </a:ext>
            </a:extLst>
          </p:cNvPr>
          <p:cNvSpPr/>
          <p:nvPr/>
        </p:nvSpPr>
        <p:spPr>
          <a:xfrm>
            <a:off x="3430728" y="1264802"/>
            <a:ext cx="756084" cy="78837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7382D6F-B144-0543-8F74-F83B29966E83}"/>
              </a:ext>
            </a:extLst>
          </p:cNvPr>
          <p:cNvSpPr/>
          <p:nvPr/>
        </p:nvSpPr>
        <p:spPr>
          <a:xfrm>
            <a:off x="4306087" y="948993"/>
            <a:ext cx="450050" cy="41358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F288CB64-D1C5-C84E-90E4-1F740CC49C97}"/>
              </a:ext>
            </a:extLst>
          </p:cNvPr>
          <p:cNvSpPr/>
          <p:nvPr/>
        </p:nvSpPr>
        <p:spPr>
          <a:xfrm>
            <a:off x="2666751" y="1738770"/>
            <a:ext cx="540060" cy="552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8873E58-7F14-604D-A398-975DFD3F33B6}"/>
              </a:ext>
            </a:extLst>
          </p:cNvPr>
          <p:cNvSpPr/>
          <p:nvPr/>
        </p:nvSpPr>
        <p:spPr>
          <a:xfrm>
            <a:off x="3900307" y="2731476"/>
            <a:ext cx="792088" cy="7920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Sol 12">
            <a:extLst>
              <a:ext uri="{FF2B5EF4-FFF2-40B4-BE49-F238E27FC236}">
                <a16:creationId xmlns:a16="http://schemas.microsoft.com/office/drawing/2014/main" id="{D7F6B3BA-C288-7F43-BB68-CF793EF41BC8}"/>
              </a:ext>
            </a:extLst>
          </p:cNvPr>
          <p:cNvSpPr/>
          <p:nvPr/>
        </p:nvSpPr>
        <p:spPr>
          <a:xfrm>
            <a:off x="7211362" y="2357862"/>
            <a:ext cx="756084" cy="78837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99A8BA2-CDAE-0B43-86CE-FE0E1239C730}"/>
              </a:ext>
            </a:extLst>
          </p:cNvPr>
          <p:cNvSpPr/>
          <p:nvPr/>
        </p:nvSpPr>
        <p:spPr>
          <a:xfrm>
            <a:off x="7967446" y="1749390"/>
            <a:ext cx="450050" cy="41358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B9CDFD4-C2E6-824A-9339-67C41622B6A6}"/>
              </a:ext>
            </a:extLst>
          </p:cNvPr>
          <p:cNvSpPr/>
          <p:nvPr/>
        </p:nvSpPr>
        <p:spPr>
          <a:xfrm>
            <a:off x="6516216" y="1645487"/>
            <a:ext cx="540060" cy="552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4350F69-E43B-9148-9ED9-E8FC7F620638}"/>
              </a:ext>
            </a:extLst>
          </p:cNvPr>
          <p:cNvSpPr/>
          <p:nvPr/>
        </p:nvSpPr>
        <p:spPr>
          <a:xfrm>
            <a:off x="7571402" y="3712332"/>
            <a:ext cx="792088" cy="7920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FCC8E035-E559-064A-846C-D5B4CA67D06C}"/>
              </a:ext>
            </a:extLst>
          </p:cNvPr>
          <p:cNvSpPr/>
          <p:nvPr/>
        </p:nvSpPr>
        <p:spPr>
          <a:xfrm>
            <a:off x="4561250" y="2053178"/>
            <a:ext cx="298782" cy="2896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E5FAEEA-0DB7-684F-87B5-3EBFBF416C68}"/>
              </a:ext>
            </a:extLst>
          </p:cNvPr>
          <p:cNvSpPr/>
          <p:nvPr/>
        </p:nvSpPr>
        <p:spPr>
          <a:xfrm>
            <a:off x="8214099" y="2769405"/>
            <a:ext cx="298782" cy="2896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7" name="Picture 1" descr="page2image3809824">
            <a:extLst>
              <a:ext uri="{FF2B5EF4-FFF2-40B4-BE49-F238E27FC236}">
                <a16:creationId xmlns:a16="http://schemas.microsoft.com/office/drawing/2014/main" id="{59605A89-E93D-F442-93B1-B5D435A8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05" y="200030"/>
            <a:ext cx="1532131" cy="4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6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79032" y="722309"/>
            <a:ext cx="6571287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PRÁCTICAS RESTAURATIVAS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55576" y="1940488"/>
            <a:ext cx="2244782" cy="76944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Conflicto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572000" y="1873340"/>
            <a:ext cx="3753272" cy="769441"/>
          </a:xfrm>
          <a:prstGeom prst="rect">
            <a:avLst/>
          </a:prstGeom>
          <a:solidFill>
            <a:srgbClr val="FFC000"/>
          </a:solidFill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Parte de la vida</a:t>
            </a:r>
          </a:p>
        </p:txBody>
      </p:sp>
      <p:sp>
        <p:nvSpPr>
          <p:cNvPr id="7" name="Flecha derecha 6"/>
          <p:cNvSpPr/>
          <p:nvPr/>
        </p:nvSpPr>
        <p:spPr>
          <a:xfrm>
            <a:off x="3000358" y="2003614"/>
            <a:ext cx="1303765" cy="51515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500"/>
          </a:p>
        </p:txBody>
      </p:sp>
      <p:sp>
        <p:nvSpPr>
          <p:cNvPr id="8" name="Rectángulo 7"/>
          <p:cNvSpPr/>
          <p:nvPr/>
        </p:nvSpPr>
        <p:spPr>
          <a:xfrm>
            <a:off x="3851920" y="3793604"/>
            <a:ext cx="4196366" cy="115397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2333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Oportunidad para estimular la capacidad de generar paz y crear mejores relaciones</a:t>
            </a:r>
          </a:p>
        </p:txBody>
      </p:sp>
      <p:cxnSp>
        <p:nvCxnSpPr>
          <p:cNvPr id="12" name="Conector curvado 11"/>
          <p:cNvCxnSpPr/>
          <p:nvPr/>
        </p:nvCxnSpPr>
        <p:spPr>
          <a:xfrm>
            <a:off x="2129677" y="2854142"/>
            <a:ext cx="1502535" cy="1432775"/>
          </a:xfrm>
          <a:prstGeom prst="curvedConnector3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1" descr="page2image3809824">
            <a:extLst>
              <a:ext uri="{FF2B5EF4-FFF2-40B4-BE49-F238E27FC236}">
                <a16:creationId xmlns:a16="http://schemas.microsoft.com/office/drawing/2014/main" id="{DC7980F8-F036-E446-878A-790C59811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35" y="0"/>
            <a:ext cx="1510566" cy="4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82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n para resentimiento dibuj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48" y="1647709"/>
            <a:ext cx="3708674" cy="281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22037" y="189390"/>
            <a:ext cx="4039804" cy="1000274"/>
          </a:xfrm>
          <a:prstGeom prst="rect">
            <a:avLst/>
          </a:prstGeom>
          <a:solidFill>
            <a:srgbClr val="FFC000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Respuestas punitivas </a:t>
            </a:r>
          </a:p>
          <a:p>
            <a:pPr algn="ctr"/>
            <a:r>
              <a:rPr lang="es-E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generan resentimiento</a:t>
            </a:r>
          </a:p>
        </p:txBody>
      </p:sp>
      <p:sp>
        <p:nvSpPr>
          <p:cNvPr id="5" name="Rectángulo 4"/>
          <p:cNvSpPr/>
          <p:nvPr/>
        </p:nvSpPr>
        <p:spPr>
          <a:xfrm rot="1223758">
            <a:off x="1085902" y="4337171"/>
            <a:ext cx="3491533" cy="538609"/>
          </a:xfrm>
          <a:prstGeom prst="rect">
            <a:avLst/>
          </a:prstGeom>
          <a:solidFill>
            <a:srgbClr val="00B050"/>
          </a:solidFill>
          <a:ln w="31750">
            <a:solidFill>
              <a:schemeClr val="dk1"/>
            </a:solidFill>
          </a:ln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Producen frustración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364088" y="4422227"/>
            <a:ext cx="3024034" cy="1000274"/>
          </a:xfrm>
          <a:prstGeom prst="rect">
            <a:avLst/>
          </a:prstGeom>
          <a:solidFill>
            <a:srgbClr val="7030A0"/>
          </a:solidFill>
          <a:ln w="31750">
            <a:solidFill>
              <a:schemeClr val="dk1"/>
            </a:solidFill>
          </a:ln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3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Desconectan más </a:t>
            </a:r>
          </a:p>
          <a:p>
            <a:pPr algn="ctr"/>
            <a:r>
              <a:rPr lang="es-ES" sz="3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las personas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987872" y="-3032"/>
            <a:ext cx="15416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/>
              <a:t>NO</a:t>
            </a:r>
          </a:p>
          <a:p>
            <a:pPr algn="ctr"/>
            <a:r>
              <a:rPr lang="es-AR" sz="2000" dirty="0"/>
              <a:t>PUNITIVAS</a:t>
            </a:r>
          </a:p>
          <a:p>
            <a:pPr algn="ctr"/>
            <a:endParaRPr lang="es-AR" sz="2000" dirty="0"/>
          </a:p>
          <a:p>
            <a:endParaRPr lang="es-AR" sz="1500" dirty="0"/>
          </a:p>
          <a:p>
            <a:r>
              <a:rPr lang="es-AR" sz="2000" dirty="0"/>
              <a:t>POCO ÚTILES</a:t>
            </a:r>
          </a:p>
          <a:p>
            <a:endParaRPr lang="es-AR" sz="1500" dirty="0"/>
          </a:p>
        </p:txBody>
      </p:sp>
      <p:sp>
        <p:nvSpPr>
          <p:cNvPr id="3" name="Flecha abajo 2"/>
          <p:cNvSpPr/>
          <p:nvPr/>
        </p:nvSpPr>
        <p:spPr>
          <a:xfrm>
            <a:off x="5613808" y="739134"/>
            <a:ext cx="289774" cy="370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500"/>
          </a:p>
        </p:txBody>
      </p:sp>
      <p:pic>
        <p:nvPicPr>
          <p:cNvPr id="8" name="Picture 1" descr="page2image3809824">
            <a:extLst>
              <a:ext uri="{FF2B5EF4-FFF2-40B4-BE49-F238E27FC236}">
                <a16:creationId xmlns:a16="http://schemas.microsoft.com/office/drawing/2014/main" id="{992D086E-A60E-C940-A699-4AE67104C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52" y="5072748"/>
            <a:ext cx="1510566" cy="4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page2image3809824">
            <a:extLst>
              <a:ext uri="{FF2B5EF4-FFF2-40B4-BE49-F238E27FC236}">
                <a16:creationId xmlns:a16="http://schemas.microsoft.com/office/drawing/2014/main" id="{15E1110F-8BB4-E24C-93CD-C064AE730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653" y="36466"/>
            <a:ext cx="1510566" cy="4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22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87251" y="169295"/>
            <a:ext cx="3980578" cy="1461939"/>
          </a:xfrm>
          <a:prstGeom prst="rect">
            <a:avLst/>
          </a:prstGeom>
          <a:solidFill>
            <a:srgbClr val="FFC000"/>
          </a:solidFill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4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PRÁCTICAS </a:t>
            </a:r>
          </a:p>
          <a:p>
            <a:pPr algn="ctr"/>
            <a:r>
              <a:rPr lang="es-ES" sz="4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RESTAURATIVAS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571674" y="2261672"/>
            <a:ext cx="4664622" cy="2385268"/>
          </a:xfrm>
          <a:prstGeom prst="rect">
            <a:avLst/>
          </a:prstGeom>
          <a:solidFill>
            <a:schemeClr val="accent3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Ayudan a revisar nuestro </a:t>
            </a:r>
          </a:p>
          <a:p>
            <a:pPr algn="ctr"/>
            <a:r>
              <a:rPr lang="es-E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Pensamiento</a:t>
            </a:r>
          </a:p>
          <a:p>
            <a:pPr algn="ctr"/>
            <a:r>
              <a:rPr lang="es-E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Mejora personal</a:t>
            </a:r>
          </a:p>
          <a:p>
            <a:pPr algn="ctr"/>
            <a:r>
              <a:rPr lang="es-E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Aprendizaje social</a:t>
            </a:r>
          </a:p>
          <a:p>
            <a:pPr algn="ctr"/>
            <a:r>
              <a:rPr lang="es-E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Disminuye 3r</a:t>
            </a:r>
          </a:p>
        </p:txBody>
      </p:sp>
      <p:sp>
        <p:nvSpPr>
          <p:cNvPr id="6" name="Flecha abajo 5"/>
          <p:cNvSpPr/>
          <p:nvPr/>
        </p:nvSpPr>
        <p:spPr>
          <a:xfrm>
            <a:off x="4505740" y="1631234"/>
            <a:ext cx="496957" cy="63043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500"/>
          </a:p>
        </p:txBody>
      </p:sp>
      <p:pic>
        <p:nvPicPr>
          <p:cNvPr id="8" name="Picture 1" descr="page2image3809824">
            <a:extLst>
              <a:ext uri="{FF2B5EF4-FFF2-40B4-BE49-F238E27FC236}">
                <a16:creationId xmlns:a16="http://schemas.microsoft.com/office/drawing/2014/main" id="{70FC3F1C-1159-5842-9E70-2DCC2E4EE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35" y="48545"/>
            <a:ext cx="1510566" cy="4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lamada de nube 8">
            <a:extLst>
              <a:ext uri="{FF2B5EF4-FFF2-40B4-BE49-F238E27FC236}">
                <a16:creationId xmlns:a16="http://schemas.microsoft.com/office/drawing/2014/main" id="{287E28E5-BDE8-6A40-B348-0207DB3997E9}"/>
              </a:ext>
            </a:extLst>
          </p:cNvPr>
          <p:cNvSpPr/>
          <p:nvPr/>
        </p:nvSpPr>
        <p:spPr>
          <a:xfrm>
            <a:off x="2843808" y="3145532"/>
            <a:ext cx="504056" cy="360040"/>
          </a:xfrm>
          <a:prstGeom prst="cloudCallout">
            <a:avLst>
              <a:gd name="adj1" fmla="val 91167"/>
              <a:gd name="adj2" fmla="val 5366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Llamada de nube 9">
            <a:extLst>
              <a:ext uri="{FF2B5EF4-FFF2-40B4-BE49-F238E27FC236}">
                <a16:creationId xmlns:a16="http://schemas.microsoft.com/office/drawing/2014/main" id="{68C3B37E-0F55-774A-89A6-7118A6FA2804}"/>
              </a:ext>
            </a:extLst>
          </p:cNvPr>
          <p:cNvSpPr/>
          <p:nvPr/>
        </p:nvSpPr>
        <p:spPr>
          <a:xfrm>
            <a:off x="2771800" y="3665404"/>
            <a:ext cx="504056" cy="360040"/>
          </a:xfrm>
          <a:prstGeom prst="cloudCallout">
            <a:avLst>
              <a:gd name="adj1" fmla="val 91167"/>
              <a:gd name="adj2" fmla="val 5366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Llamada de nube 10">
            <a:extLst>
              <a:ext uri="{FF2B5EF4-FFF2-40B4-BE49-F238E27FC236}">
                <a16:creationId xmlns:a16="http://schemas.microsoft.com/office/drawing/2014/main" id="{713F7702-9B92-914A-B07C-AB25F0C15CF4}"/>
              </a:ext>
            </a:extLst>
          </p:cNvPr>
          <p:cNvSpPr/>
          <p:nvPr/>
        </p:nvSpPr>
        <p:spPr>
          <a:xfrm>
            <a:off x="2843808" y="4174159"/>
            <a:ext cx="504056" cy="360040"/>
          </a:xfrm>
          <a:prstGeom prst="cloudCallout">
            <a:avLst>
              <a:gd name="adj1" fmla="val 91167"/>
              <a:gd name="adj2" fmla="val 5366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4741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84508" y="125925"/>
            <a:ext cx="2807180" cy="1308050"/>
          </a:xfrm>
          <a:prstGeom prst="rect">
            <a:avLst/>
          </a:prstGeom>
          <a:solidFill>
            <a:schemeClr val="bg1"/>
          </a:solidFill>
          <a:ln w="31750">
            <a:solidFill>
              <a:schemeClr val="dk1"/>
            </a:solidFill>
          </a:ln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CLAVE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62001" y="4511015"/>
            <a:ext cx="7619999" cy="1000274"/>
          </a:xfrm>
          <a:prstGeom prst="rect">
            <a:avLst/>
          </a:prstGeom>
          <a:solidFill>
            <a:schemeClr val="accent4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RESPUESTA A LAS SITUACIONES DE CONFLICTO SEA CONSTRUIDA POR LOS INVOLUCRADOS</a:t>
            </a:r>
          </a:p>
        </p:txBody>
      </p:sp>
      <p:pic>
        <p:nvPicPr>
          <p:cNvPr id="3074" name="Picture 2" descr="Resultado de imagen para DIALOGO dibuj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39" y="1535520"/>
            <a:ext cx="3733823" cy="280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page2image3809824">
            <a:extLst>
              <a:ext uri="{FF2B5EF4-FFF2-40B4-BE49-F238E27FC236}">
                <a16:creationId xmlns:a16="http://schemas.microsoft.com/office/drawing/2014/main" id="{5F280529-BDEC-0348-983E-CE9695834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5925"/>
            <a:ext cx="1510566" cy="4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737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32777" y="841276"/>
            <a:ext cx="6742849" cy="769441"/>
          </a:xfrm>
          <a:prstGeom prst="rect">
            <a:avLst/>
          </a:prstGeom>
          <a:solidFill>
            <a:srgbClr val="00B050"/>
          </a:solidFill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PRÁCTICAS RESTAURATIVAS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666174" y="2281436"/>
            <a:ext cx="3876061" cy="641266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36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Visión más habitual</a:t>
            </a:r>
          </a:p>
        </p:txBody>
      </p:sp>
      <p:sp>
        <p:nvSpPr>
          <p:cNvPr id="4" name="4 Cuadro de texto"/>
          <p:cNvSpPr txBox="1"/>
          <p:nvPr/>
        </p:nvSpPr>
        <p:spPr>
          <a:xfrm>
            <a:off x="987381" y="3895859"/>
            <a:ext cx="2350395" cy="61918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667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PUNITIVO</a:t>
            </a:r>
            <a:endParaRPr lang="es-AR" sz="36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4 Cuadro de texto"/>
          <p:cNvSpPr txBox="1"/>
          <p:nvPr/>
        </p:nvSpPr>
        <p:spPr>
          <a:xfrm>
            <a:off x="5602310" y="3885127"/>
            <a:ext cx="2586506" cy="61918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667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PERMISIVO</a:t>
            </a:r>
            <a:endParaRPr lang="es-AR" sz="36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2 Flecha izquierda y derecha"/>
          <p:cNvSpPr/>
          <p:nvPr/>
        </p:nvSpPr>
        <p:spPr>
          <a:xfrm>
            <a:off x="3455832" y="3895859"/>
            <a:ext cx="2028423" cy="619182"/>
          </a:xfrm>
          <a:prstGeom prst="left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AR" sz="1500"/>
          </a:p>
        </p:txBody>
      </p:sp>
      <p:pic>
        <p:nvPicPr>
          <p:cNvPr id="7" name="Picture 1" descr="page2image3809824">
            <a:extLst>
              <a:ext uri="{FF2B5EF4-FFF2-40B4-BE49-F238E27FC236}">
                <a16:creationId xmlns:a16="http://schemas.microsoft.com/office/drawing/2014/main" id="{61739C8D-733E-DB49-B26A-0D9D8F34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33" y="92399"/>
            <a:ext cx="1510566" cy="4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07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19728" y="197513"/>
            <a:ext cx="3884846" cy="769441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4500" b="1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Visión limitada: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837204" y="1127941"/>
            <a:ext cx="5951113" cy="8938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39" indent="-285739" algn="just">
              <a:lnSpc>
                <a:spcPct val="115000"/>
              </a:lnSpc>
              <a:spcAft>
                <a:spcPts val="833"/>
              </a:spcAft>
              <a:buFont typeface="Symbol" panose="05050102010706020507" pitchFamily="18" charset="2"/>
              <a:buChar char=""/>
            </a:pPr>
            <a:r>
              <a:rPr lang="es-AR" sz="2333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ofrecen pocos espacios/alternativas al </a:t>
            </a:r>
            <a:r>
              <a:rPr lang="es-AR" sz="2333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conflicto</a:t>
            </a:r>
            <a:r>
              <a:rPr lang="es-AR" sz="2333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837203" y="2381941"/>
            <a:ext cx="5951113" cy="8938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39" indent="-285739" algn="just">
              <a:lnSpc>
                <a:spcPct val="115000"/>
              </a:lnSpc>
              <a:spcAft>
                <a:spcPts val="833"/>
              </a:spcAft>
              <a:buFont typeface="Symbol" panose="05050102010706020507" pitchFamily="18" charset="2"/>
              <a:buChar char=""/>
            </a:pPr>
            <a:r>
              <a:rPr lang="es-AR" sz="2333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Sólo puede cambiar la modalidad, tiempos e intensidades del castigo o sanción.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837204" y="3660200"/>
            <a:ext cx="5951113" cy="1306768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marL="285739" indent="-285739" algn="just">
              <a:lnSpc>
                <a:spcPct val="115000"/>
              </a:lnSpc>
              <a:spcAft>
                <a:spcPts val="833"/>
              </a:spcAft>
              <a:buFont typeface="Symbol" panose="05050102010706020507" pitchFamily="18" charset="2"/>
              <a:buChar char=""/>
            </a:pPr>
            <a:r>
              <a:rPr lang="es-AR" sz="2333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se concibe corrección de la conducta inadecuada fuera del CASTIGO, ni el CASTIGO fuera del daño al ofensor/infractor.</a:t>
            </a:r>
          </a:p>
        </p:txBody>
      </p:sp>
      <p:pic>
        <p:nvPicPr>
          <p:cNvPr id="6" name="Picture 1" descr="page2image3809824">
            <a:extLst>
              <a:ext uri="{FF2B5EF4-FFF2-40B4-BE49-F238E27FC236}">
                <a16:creationId xmlns:a16="http://schemas.microsoft.com/office/drawing/2014/main" id="{A2DC6024-67DD-D348-829F-179568860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2899"/>
            <a:ext cx="1510566" cy="4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45536" y="367015"/>
            <a:ext cx="3810000" cy="536622"/>
          </a:xfrm>
          <a:prstGeom prst="rect">
            <a:avLst/>
          </a:prstGeom>
          <a:solidFill>
            <a:srgbClr val="FF6600"/>
          </a:solidFill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2667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SUPERAR ESTA VISIÓN</a:t>
            </a:r>
          </a:p>
        </p:txBody>
      </p:sp>
      <p:sp>
        <p:nvSpPr>
          <p:cNvPr id="3" name="7 Cuadro de texto"/>
          <p:cNvSpPr txBox="1"/>
          <p:nvPr/>
        </p:nvSpPr>
        <p:spPr>
          <a:xfrm>
            <a:off x="683568" y="1849388"/>
            <a:ext cx="3816424" cy="3672408"/>
          </a:xfrm>
          <a:prstGeom prst="rect">
            <a:avLst/>
          </a:prstGeom>
          <a:solidFill>
            <a:srgbClr val="00B050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APOYO </a:t>
            </a:r>
            <a:endParaRPr lang="es-AR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Capacidad de animar, nutrir,</a:t>
            </a:r>
          </a:p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explicitar expectativas,</a:t>
            </a:r>
          </a:p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explicar,</a:t>
            </a:r>
          </a:p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prever</a:t>
            </a:r>
            <a:endParaRPr lang="es-AR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6 Cuadro de texto"/>
          <p:cNvSpPr txBox="1"/>
          <p:nvPr/>
        </p:nvSpPr>
        <p:spPr>
          <a:xfrm>
            <a:off x="4927675" y="1921396"/>
            <a:ext cx="3761890" cy="3600400"/>
          </a:xfrm>
          <a:prstGeom prst="rect">
            <a:avLst/>
          </a:prstGeom>
          <a:solidFill>
            <a:srgbClr val="FFC000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000" b="1" dirty="0">
                <a:ea typeface="Calibri" panose="020F0502020204030204" pitchFamily="34" charset="0"/>
                <a:cs typeface="Times New Roman" panose="02020603050405020304" pitchFamily="18" charset="0"/>
              </a:rPr>
              <a:t>CONTROL</a:t>
            </a:r>
            <a:endParaRPr lang="es-AR" sz="3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000" b="1" dirty="0">
                <a:ea typeface="Calibri" panose="020F0502020204030204" pitchFamily="34" charset="0"/>
                <a:cs typeface="Times New Roman" panose="02020603050405020304" pitchFamily="18" charset="0"/>
              </a:rPr>
              <a:t> Revisar,acordar,</a:t>
            </a:r>
          </a:p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000" b="1" dirty="0">
                <a:ea typeface="Calibri" panose="020F0502020204030204" pitchFamily="34" charset="0"/>
                <a:cs typeface="Times New Roman" panose="02020603050405020304" pitchFamily="18" charset="0"/>
              </a:rPr>
              <a:t>negociar,</a:t>
            </a:r>
          </a:p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000" b="1" dirty="0">
                <a:ea typeface="Calibri" panose="020F0502020204030204" pitchFamily="34" charset="0"/>
                <a:cs typeface="Times New Roman" panose="02020603050405020304" pitchFamily="18" charset="0"/>
              </a:rPr>
              <a:t>  aplicar  límites, regirse, asistirse,</a:t>
            </a:r>
          </a:p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000" b="1" dirty="0">
                <a:ea typeface="Calibri" panose="020F0502020204030204" pitchFamily="34" charset="0"/>
                <a:cs typeface="Times New Roman" panose="02020603050405020304" pitchFamily="18" charset="0"/>
              </a:rPr>
              <a:t>pedir ayuda</a:t>
            </a:r>
            <a:endParaRPr lang="es-AR" sz="3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" descr="page2image3809824">
            <a:extLst>
              <a:ext uri="{FF2B5EF4-FFF2-40B4-BE49-F238E27FC236}">
                <a16:creationId xmlns:a16="http://schemas.microsoft.com/office/drawing/2014/main" id="{FBF4CDFB-3400-7C41-AECF-5E6544554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620" y="122059"/>
            <a:ext cx="1510566" cy="4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4 Cuadro de texto">
            <a:extLst>
              <a:ext uri="{FF2B5EF4-FFF2-40B4-BE49-F238E27FC236}">
                <a16:creationId xmlns:a16="http://schemas.microsoft.com/office/drawing/2014/main" id="{A5BD9488-7CBA-8B40-A904-ECE57D350A99}"/>
              </a:ext>
            </a:extLst>
          </p:cNvPr>
          <p:cNvSpPr txBox="1"/>
          <p:nvPr/>
        </p:nvSpPr>
        <p:spPr>
          <a:xfrm>
            <a:off x="899592" y="1018668"/>
            <a:ext cx="2350395" cy="61918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667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PUNITIVO</a:t>
            </a:r>
            <a:endParaRPr lang="es-AR" sz="36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4 Cuadro de texto">
            <a:extLst>
              <a:ext uri="{FF2B5EF4-FFF2-40B4-BE49-F238E27FC236}">
                <a16:creationId xmlns:a16="http://schemas.microsoft.com/office/drawing/2014/main" id="{A9FA8926-2646-9A49-A5DE-DD41F681C873}"/>
              </a:ext>
            </a:extLst>
          </p:cNvPr>
          <p:cNvSpPr txBox="1"/>
          <p:nvPr/>
        </p:nvSpPr>
        <p:spPr>
          <a:xfrm>
            <a:off x="5851084" y="1044055"/>
            <a:ext cx="2586506" cy="61918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667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PERMISIVO</a:t>
            </a:r>
            <a:endParaRPr lang="es-AR" sz="36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2 Flecha izquierda y derecha">
            <a:extLst>
              <a:ext uri="{FF2B5EF4-FFF2-40B4-BE49-F238E27FC236}">
                <a16:creationId xmlns:a16="http://schemas.microsoft.com/office/drawing/2014/main" id="{892447B8-73A8-4942-8344-3F32ECB53C01}"/>
              </a:ext>
            </a:extLst>
          </p:cNvPr>
          <p:cNvSpPr/>
          <p:nvPr/>
        </p:nvSpPr>
        <p:spPr>
          <a:xfrm>
            <a:off x="3536324" y="1021480"/>
            <a:ext cx="2028423" cy="619182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AR" sz="1500"/>
          </a:p>
        </p:txBody>
      </p:sp>
    </p:spTree>
    <p:extLst>
      <p:ext uri="{BB962C8B-B14F-4D97-AF65-F5344CB8AC3E}">
        <p14:creationId xmlns:p14="http://schemas.microsoft.com/office/powerpoint/2010/main" val="15303703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t="14490" r="14771" b="5356"/>
          <a:stretch/>
        </p:blipFill>
        <p:spPr bwMode="auto">
          <a:xfrm>
            <a:off x="2039155" y="1030310"/>
            <a:ext cx="5087155" cy="44432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83568" y="260869"/>
            <a:ext cx="6537560" cy="769441"/>
          </a:xfrm>
          <a:prstGeom prst="rect">
            <a:avLst/>
          </a:prstGeom>
          <a:solidFill>
            <a:srgbClr val="00B0F0"/>
          </a:solidFill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PROCESOS RESTAURATIVOS</a:t>
            </a:r>
          </a:p>
        </p:txBody>
      </p:sp>
      <p:pic>
        <p:nvPicPr>
          <p:cNvPr id="4" name="Picture 1" descr="page2image3809824">
            <a:extLst>
              <a:ext uri="{FF2B5EF4-FFF2-40B4-BE49-F238E27FC236}">
                <a16:creationId xmlns:a16="http://schemas.microsoft.com/office/drawing/2014/main" id="{5878ED8A-F6AB-1A4D-B77B-22614E444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3" y="193204"/>
            <a:ext cx="1425309" cy="4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45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95536" y="493907"/>
            <a:ext cx="6000114" cy="703206"/>
          </a:xfrm>
          <a:prstGeom prst="rect">
            <a:avLst/>
          </a:prstGeom>
          <a:ln w="412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s-AR" sz="3667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Práctica Restaurativa</a:t>
            </a:r>
            <a:endParaRPr lang="es-AR" sz="3667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79739" y="1916284"/>
            <a:ext cx="2754280" cy="589841"/>
          </a:xfrm>
          <a:prstGeom prst="rect">
            <a:avLst/>
          </a:prstGeom>
          <a:solidFill>
            <a:schemeClr val="accent4"/>
          </a:solidFill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3333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PARTICIPATIVA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079150" y="2000515"/>
            <a:ext cx="2404826" cy="589841"/>
          </a:xfrm>
          <a:prstGeom prst="rect">
            <a:avLst/>
          </a:prstGeom>
          <a:solidFill>
            <a:srgbClr val="00B0F0"/>
          </a:solidFill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3333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RESPONSIVA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371994" y="2858839"/>
            <a:ext cx="2518383" cy="589841"/>
          </a:xfrm>
          <a:prstGeom prst="rect">
            <a:avLst/>
          </a:prstGeom>
          <a:solidFill>
            <a:srgbClr val="FF6600"/>
          </a:solidFill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3333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INTEGRATIVA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194964" y="3609504"/>
            <a:ext cx="2683684" cy="589841"/>
          </a:xfrm>
          <a:prstGeom prst="rect">
            <a:avLst/>
          </a:prstGeom>
          <a:solidFill>
            <a:srgbClr val="00B050"/>
          </a:solidFill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3333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RESPONSABLE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074662" y="4038355"/>
            <a:ext cx="3287760" cy="589841"/>
          </a:xfrm>
          <a:prstGeom prst="rect">
            <a:avLst/>
          </a:prstGeom>
          <a:solidFill>
            <a:srgbClr val="CC0099"/>
          </a:solidFill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3333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EMPODERADORA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142703" y="4910109"/>
            <a:ext cx="1875835" cy="5898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s-ES" sz="3333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ASERTIVA</a:t>
            </a:r>
          </a:p>
        </p:txBody>
      </p:sp>
      <p:pic>
        <p:nvPicPr>
          <p:cNvPr id="10" name="Picture 1" descr="page2image3809824">
            <a:extLst>
              <a:ext uri="{FF2B5EF4-FFF2-40B4-BE49-F238E27FC236}">
                <a16:creationId xmlns:a16="http://schemas.microsoft.com/office/drawing/2014/main" id="{4D9D5ADB-E427-CD4D-9ECD-B2B764859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0376"/>
            <a:ext cx="1833456" cy="59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96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4599BD7-E3AC-8147-B5CA-C041F66B5B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4647046"/>
              </p:ext>
            </p:extLst>
          </p:nvPr>
        </p:nvGraphicFramePr>
        <p:xfrm>
          <a:off x="611560" y="337220"/>
          <a:ext cx="777686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1" descr="page2image3809824">
            <a:extLst>
              <a:ext uri="{FF2B5EF4-FFF2-40B4-BE49-F238E27FC236}">
                <a16:creationId xmlns:a16="http://schemas.microsoft.com/office/drawing/2014/main" id="{5AE5EF6D-CDCA-E44E-8554-E6F36E01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135164"/>
            <a:ext cx="1197522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289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6ED5597A-C572-F743-9198-635AB0F9879F}"/>
              </a:ext>
            </a:extLst>
          </p:cNvPr>
          <p:cNvSpPr/>
          <p:nvPr/>
        </p:nvSpPr>
        <p:spPr>
          <a:xfrm>
            <a:off x="576382" y="2257085"/>
            <a:ext cx="1196378" cy="111612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2AF030E-B65B-154B-BAAE-9841045D575F}"/>
              </a:ext>
            </a:extLst>
          </p:cNvPr>
          <p:cNvSpPr/>
          <p:nvPr/>
        </p:nvSpPr>
        <p:spPr>
          <a:xfrm>
            <a:off x="3545939" y="1544456"/>
            <a:ext cx="900100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F43C7340-C977-094E-A94B-2AAA3E261F32}"/>
              </a:ext>
            </a:extLst>
          </p:cNvPr>
          <p:cNvSpPr/>
          <p:nvPr/>
        </p:nvSpPr>
        <p:spPr>
          <a:xfrm>
            <a:off x="6262874" y="3001516"/>
            <a:ext cx="936104" cy="88208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Sol 4">
            <a:extLst>
              <a:ext uri="{FF2B5EF4-FFF2-40B4-BE49-F238E27FC236}">
                <a16:creationId xmlns:a16="http://schemas.microsoft.com/office/drawing/2014/main" id="{A7E8C676-C51E-084E-ADF7-5A6588DFD10D}"/>
              </a:ext>
            </a:extLst>
          </p:cNvPr>
          <p:cNvSpPr/>
          <p:nvPr/>
        </p:nvSpPr>
        <p:spPr>
          <a:xfrm>
            <a:off x="778191" y="2410798"/>
            <a:ext cx="792759" cy="80869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Sol 8">
            <a:extLst>
              <a:ext uri="{FF2B5EF4-FFF2-40B4-BE49-F238E27FC236}">
                <a16:creationId xmlns:a16="http://schemas.microsoft.com/office/drawing/2014/main" id="{A846AEB1-8537-AE43-B76D-03336184670C}"/>
              </a:ext>
            </a:extLst>
          </p:cNvPr>
          <p:cNvSpPr/>
          <p:nvPr/>
        </p:nvSpPr>
        <p:spPr>
          <a:xfrm>
            <a:off x="3430728" y="1264802"/>
            <a:ext cx="756084" cy="78837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7382D6F-B144-0543-8F74-F83B29966E83}"/>
              </a:ext>
            </a:extLst>
          </p:cNvPr>
          <p:cNvSpPr/>
          <p:nvPr/>
        </p:nvSpPr>
        <p:spPr>
          <a:xfrm>
            <a:off x="4306087" y="948993"/>
            <a:ext cx="450050" cy="41358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F288CB64-D1C5-C84E-90E4-1F740CC49C97}"/>
              </a:ext>
            </a:extLst>
          </p:cNvPr>
          <p:cNvSpPr/>
          <p:nvPr/>
        </p:nvSpPr>
        <p:spPr>
          <a:xfrm>
            <a:off x="2666751" y="1738770"/>
            <a:ext cx="540060" cy="552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8873E58-7F14-604D-A398-975DFD3F33B6}"/>
              </a:ext>
            </a:extLst>
          </p:cNvPr>
          <p:cNvSpPr/>
          <p:nvPr/>
        </p:nvSpPr>
        <p:spPr>
          <a:xfrm>
            <a:off x="3900307" y="2731476"/>
            <a:ext cx="792088" cy="7920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Sol 12">
            <a:extLst>
              <a:ext uri="{FF2B5EF4-FFF2-40B4-BE49-F238E27FC236}">
                <a16:creationId xmlns:a16="http://schemas.microsoft.com/office/drawing/2014/main" id="{D7F6B3BA-C288-7F43-BB68-CF793EF41BC8}"/>
              </a:ext>
            </a:extLst>
          </p:cNvPr>
          <p:cNvSpPr/>
          <p:nvPr/>
        </p:nvSpPr>
        <p:spPr>
          <a:xfrm>
            <a:off x="7211362" y="2357862"/>
            <a:ext cx="756084" cy="78837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99A8BA2-CDAE-0B43-86CE-FE0E1239C730}"/>
              </a:ext>
            </a:extLst>
          </p:cNvPr>
          <p:cNvSpPr/>
          <p:nvPr/>
        </p:nvSpPr>
        <p:spPr>
          <a:xfrm>
            <a:off x="7967446" y="1749390"/>
            <a:ext cx="450050" cy="41358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B9CDFD4-C2E6-824A-9339-67C41622B6A6}"/>
              </a:ext>
            </a:extLst>
          </p:cNvPr>
          <p:cNvSpPr/>
          <p:nvPr/>
        </p:nvSpPr>
        <p:spPr>
          <a:xfrm>
            <a:off x="6516216" y="1645487"/>
            <a:ext cx="540060" cy="552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4350F69-E43B-9148-9ED9-E8FC7F620638}"/>
              </a:ext>
            </a:extLst>
          </p:cNvPr>
          <p:cNvSpPr/>
          <p:nvPr/>
        </p:nvSpPr>
        <p:spPr>
          <a:xfrm>
            <a:off x="7571402" y="3712332"/>
            <a:ext cx="792088" cy="7920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FCC8E035-E559-064A-846C-D5B4CA67D06C}"/>
              </a:ext>
            </a:extLst>
          </p:cNvPr>
          <p:cNvSpPr/>
          <p:nvPr/>
        </p:nvSpPr>
        <p:spPr>
          <a:xfrm>
            <a:off x="4561250" y="2053178"/>
            <a:ext cx="298782" cy="2896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E5FAEEA-0DB7-684F-87B5-3EBFBF416C68}"/>
              </a:ext>
            </a:extLst>
          </p:cNvPr>
          <p:cNvSpPr/>
          <p:nvPr/>
        </p:nvSpPr>
        <p:spPr>
          <a:xfrm>
            <a:off x="8214099" y="2769405"/>
            <a:ext cx="298782" cy="2896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C4815C-1242-684E-A3DD-E53E44272BE6}"/>
              </a:ext>
            </a:extLst>
          </p:cNvPr>
          <p:cNvSpPr txBox="1"/>
          <p:nvPr/>
        </p:nvSpPr>
        <p:spPr>
          <a:xfrm>
            <a:off x="5556678" y="628092"/>
            <a:ext cx="2459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/>
              <a:t>MISIÓN COMPARTIDA</a:t>
            </a:r>
          </a:p>
        </p:txBody>
      </p:sp>
      <p:pic>
        <p:nvPicPr>
          <p:cNvPr id="17" name="Picture 1" descr="page2image3809824">
            <a:extLst>
              <a:ext uri="{FF2B5EF4-FFF2-40B4-BE49-F238E27FC236}">
                <a16:creationId xmlns:a16="http://schemas.microsoft.com/office/drawing/2014/main" id="{A87BFCBA-8BA0-D349-BAE5-9B9D2404F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4" y="189100"/>
            <a:ext cx="1460123" cy="4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82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52 0.49 C 0.23246 0.28889 0.14791 0.11417 0.03437 0.10195 C -0.07344 0.08695 -0.17518 0.22278 -0.1816 0.41806 C -0.19028 0.59862 -0.1191 0.7675 -0.01737 0.78 C 0.07534 0.78778 0.16336 0.67667 0.17031 0.50778 C 0.17691 0.35473 0.11736 0.21 0.03142 0.19834 C -0.04792 0.18945 -0.12275 0.28278 -0.12761 0.42417 C -0.13264 0.55028 -0.08525 0.67417 -0.01441 0.68028 C 0.05 0.68889 0.11059 0.61639 0.11614 0.50195 C 0.11909 0.39917 0.08368 0.30028 0.02795 0.295 C -0.02136 0.28889 -0.07014 0.34334 -0.07344 0.43 C -0.07657 0.50528 -0.05157 0.57723 -0.01094 0.58389 C 0.02309 0.58945 0.05833 0.55639 0.06007 0.49584 C 0.06336 0.44834 0.05 0.39584 0.02465 0.39028 C 0.00434 0.39028 -0.01598 0.40334 -0.01927 0.43612 C -0.02136 0.45695 -0.01737 0.47806 -0.0073 0.48667 C -0.00261 0.49 -0.00487 0.00306 4.16667E-6 -4.44444E-6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65" y="-9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09440" y="119240"/>
            <a:ext cx="7025716" cy="538609"/>
          </a:xfrm>
          <a:prstGeom prst="rect">
            <a:avLst/>
          </a:prstGeom>
          <a:solidFill>
            <a:srgbClr val="FFC000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NECESIDADES ANTE UN </a:t>
            </a:r>
            <a:r>
              <a:rPr lang="es-ES" sz="3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CONFLICTO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80650" y="1138818"/>
            <a:ext cx="2324928" cy="692497"/>
          </a:xfrm>
          <a:prstGeom prst="rect">
            <a:avLst/>
          </a:prstGeom>
          <a:solidFill>
            <a:srgbClr val="00B0F0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Contar la versión de la historia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459833" y="1485066"/>
            <a:ext cx="1777576" cy="692497"/>
          </a:xfrm>
          <a:prstGeom prst="rect">
            <a:avLst/>
          </a:prstGeom>
          <a:solidFill>
            <a:schemeClr val="accent2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Expresar los sentimientos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625989" y="943845"/>
            <a:ext cx="2324928" cy="692497"/>
          </a:xfrm>
          <a:prstGeom prst="rect">
            <a:avLst/>
          </a:prstGeom>
          <a:solidFill>
            <a:schemeClr val="bg1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Entender cómo ocurrió la situación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980650" y="2177564"/>
            <a:ext cx="1884900" cy="1000274"/>
          </a:xfrm>
          <a:prstGeom prst="rect">
            <a:avLst/>
          </a:prstGeom>
          <a:solidFill>
            <a:srgbClr val="FFFF00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Escuchar y reformular lo que se entiende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380446" y="2658531"/>
            <a:ext cx="1936348" cy="692497"/>
          </a:xfrm>
          <a:prstGeom prst="rect">
            <a:avLst/>
          </a:prstGeom>
          <a:solidFill>
            <a:srgbClr val="92D050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Entender cómo se puede evitar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625989" y="2177563"/>
            <a:ext cx="2324928" cy="692497"/>
          </a:xfrm>
          <a:prstGeom prst="rect">
            <a:avLst/>
          </a:prstGeom>
          <a:solidFill>
            <a:srgbClr val="7030A0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Sentir que fueron entendidos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300834" y="3658805"/>
            <a:ext cx="2324928" cy="692497"/>
          </a:xfrm>
          <a:prstGeom prst="rect">
            <a:avLst/>
          </a:prstGeom>
          <a:solidFill>
            <a:srgbClr val="DD13C0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Reconocer que hubo una lesión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074944" y="3585713"/>
            <a:ext cx="3759703" cy="692497"/>
          </a:xfrm>
          <a:prstGeom prst="rect">
            <a:avLst/>
          </a:prstGeom>
          <a:solidFill>
            <a:srgbClr val="00B0F0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Sentir el impacto que el comportamiento tuvo en el otro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980649" y="4669207"/>
            <a:ext cx="2324928" cy="692497"/>
          </a:xfrm>
          <a:prstGeom prst="rect">
            <a:avLst/>
          </a:prstGeom>
          <a:solidFill>
            <a:srgbClr val="E96D07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Crear un medio para reparar el daño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467723" y="4892793"/>
            <a:ext cx="2324928" cy="692497"/>
          </a:xfrm>
          <a:prstGeom prst="rect">
            <a:avLst/>
          </a:prstGeom>
          <a:solidFill>
            <a:schemeClr val="bg1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Saber el valor de una disculpa sincera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954796" y="4532618"/>
            <a:ext cx="2324928" cy="692497"/>
          </a:xfrm>
          <a:prstGeom prst="rect">
            <a:avLst/>
          </a:prstGeom>
          <a:solidFill>
            <a:srgbClr val="82E60A"/>
          </a:solidFill>
          <a:ln w="31750">
            <a:solidFill>
              <a:schemeClr val="dk1"/>
            </a:solidFill>
          </a:ln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Encontrar la manera de seguir adelante</a:t>
            </a:r>
          </a:p>
        </p:txBody>
      </p:sp>
      <p:pic>
        <p:nvPicPr>
          <p:cNvPr id="15" name="Picture 1" descr="page2image3809824">
            <a:extLst>
              <a:ext uri="{FF2B5EF4-FFF2-40B4-BE49-F238E27FC236}">
                <a16:creationId xmlns:a16="http://schemas.microsoft.com/office/drawing/2014/main" id="{AA225D3B-B932-2142-B762-C96918522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452" y="5266735"/>
            <a:ext cx="1510566" cy="42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7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24" y="806956"/>
            <a:ext cx="5897451" cy="442308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9487B40-4C7B-2547-ABC6-A36BA517EAE5}"/>
              </a:ext>
            </a:extLst>
          </p:cNvPr>
          <p:cNvSpPr txBox="1"/>
          <p:nvPr/>
        </p:nvSpPr>
        <p:spPr>
          <a:xfrm>
            <a:off x="1791330" y="158287"/>
            <a:ext cx="4617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3200" dirty="0"/>
              <a:t>CÍRCULOS RESTAURATIVOS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569DE55-1E13-F947-8C21-D3DBC80A50D9}"/>
              </a:ext>
            </a:extLst>
          </p:cNvPr>
          <p:cNvGrpSpPr/>
          <p:nvPr/>
        </p:nvGrpSpPr>
        <p:grpSpPr bwMode="auto">
          <a:xfrm>
            <a:off x="6259134" y="1345332"/>
            <a:ext cx="2736304" cy="2580878"/>
            <a:chOff x="1714500" y="1857375"/>
            <a:chExt cx="4143404" cy="4287074"/>
          </a:xfrm>
        </p:grpSpPr>
        <p:sp>
          <p:nvSpPr>
            <p:cNvPr id="6" name="92 Elipse">
              <a:extLst>
                <a:ext uri="{FF2B5EF4-FFF2-40B4-BE49-F238E27FC236}">
                  <a16:creationId xmlns:a16="http://schemas.microsoft.com/office/drawing/2014/main" id="{C125C15D-E2AA-D442-B7C1-C5EBB53F9724}"/>
                </a:ext>
              </a:extLst>
            </p:cNvPr>
            <p:cNvSpPr/>
            <p:nvPr/>
          </p:nvSpPr>
          <p:spPr>
            <a:xfrm>
              <a:off x="1714500" y="1857375"/>
              <a:ext cx="4143404" cy="4287074"/>
            </a:xfrm>
            <a:prstGeom prst="ellipse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fontAlgn="base">
                <a:lnSpc>
                  <a:spcPct val="107000"/>
                </a:lnSpc>
                <a:spcAft>
                  <a:spcPts val="0"/>
                </a:spcAft>
              </a:pPr>
              <a:r>
                <a:rPr lang="es-AR" sz="1200">
                  <a:effectLst/>
                  <a:latin typeface="Times New Roman" charset="0"/>
                  <a:ea typeface="Calibri" charset="0"/>
                </a:rPr>
                <a:t> </a:t>
              </a:r>
              <a:endParaRPr lang="es-ES_tradnl" sz="1200">
                <a:effectLst/>
                <a:latin typeface="Times New Roman" charset="0"/>
                <a:ea typeface="Calibri" charset="0"/>
              </a:endParaRPr>
            </a:p>
            <a:p>
              <a:pPr algn="ctr" fontAlgn="base">
                <a:lnSpc>
                  <a:spcPct val="107000"/>
                </a:lnSpc>
                <a:spcAft>
                  <a:spcPts val="0"/>
                </a:spcAft>
              </a:pPr>
              <a:r>
                <a:rPr lang="es-AR" sz="1200">
                  <a:effectLst/>
                  <a:latin typeface="Times New Roman" charset="0"/>
                  <a:ea typeface="Calibri" charset="0"/>
                </a:rPr>
                <a:t> </a:t>
              </a:r>
              <a:endParaRPr lang="es-ES_tradnl" sz="1200">
                <a:effectLst/>
                <a:latin typeface="Times New Roman" charset="0"/>
                <a:ea typeface="Calibri" charset="0"/>
              </a:endParaRPr>
            </a:p>
            <a:p>
              <a:pPr algn="ctr" fontAlgn="base">
                <a:lnSpc>
                  <a:spcPct val="107000"/>
                </a:lnSpc>
                <a:spcAft>
                  <a:spcPts val="0"/>
                </a:spcAft>
              </a:pPr>
              <a:r>
                <a:rPr lang="es-AR" sz="1200">
                  <a:effectLst/>
                  <a:latin typeface="Times New Roman" charset="0"/>
                  <a:ea typeface="Calibri" charset="0"/>
                </a:rPr>
                <a:t> </a:t>
              </a:r>
              <a:endParaRPr lang="es-ES_tradnl" sz="1200">
                <a:effectLst/>
                <a:latin typeface="Times New Roman" charset="0"/>
                <a:ea typeface="Calibri" charset="0"/>
              </a:endParaRPr>
            </a:p>
            <a:p>
              <a:pPr algn="ctr" fontAlgn="base">
                <a:lnSpc>
                  <a:spcPct val="107000"/>
                </a:lnSpc>
                <a:spcAft>
                  <a:spcPts val="0"/>
                </a:spcAft>
              </a:pPr>
              <a:r>
                <a:rPr lang="es-AR" sz="1200">
                  <a:effectLst/>
                  <a:latin typeface="Times New Roman" charset="0"/>
                  <a:ea typeface="Calibri" charset="0"/>
                </a:rPr>
                <a:t> </a:t>
              </a:r>
              <a:endParaRPr lang="es-ES_tradnl" sz="1200">
                <a:effectLst/>
                <a:latin typeface="Times New Roman" charset="0"/>
                <a:ea typeface="Calibri" charset="0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6DBCA67E-62D2-A34D-A0EC-4888D13A4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8613" y="2521871"/>
              <a:ext cx="1657363" cy="987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 fontAlgn="base">
                <a:lnSpc>
                  <a:spcPct val="107000"/>
                </a:lnSpc>
                <a:spcAft>
                  <a:spcPts val="0"/>
                </a:spcAft>
              </a:pPr>
              <a:r>
                <a:rPr lang="es-AR" sz="1200">
                  <a:effectLst/>
                  <a:latin typeface="Times New Roman" charset="0"/>
                  <a:ea typeface="Calibri" charset="0"/>
                </a:rPr>
                <a:t> </a:t>
              </a:r>
              <a:endParaRPr lang="es-ES_tradnl" sz="1200">
                <a:effectLst/>
                <a:latin typeface="Times New Roman" charset="0"/>
                <a:ea typeface="Calibri" charset="0"/>
              </a:endParaRPr>
            </a:p>
          </p:txBody>
        </p:sp>
        <p:sp>
          <p:nvSpPr>
            <p:cNvPr id="8" name="CaixaDeTexto 8">
              <a:extLst>
                <a:ext uri="{FF2B5EF4-FFF2-40B4-BE49-F238E27FC236}">
                  <a16:creationId xmlns:a16="http://schemas.microsoft.com/office/drawing/2014/main" id="{336BCFCF-7025-8644-A0C1-31B1148F86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5977" y="2822923"/>
              <a:ext cx="1579098" cy="965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200" dirty="0">
                  <a:effectLst/>
                  <a:latin typeface="Calibri" charset="0"/>
                  <a:ea typeface="Times New Roman" charset="0"/>
                  <a:cs typeface="Times New Roman" charset="0"/>
                </a:rPr>
                <a:t>CONSTRUIR</a:t>
              </a:r>
              <a:endParaRPr lang="es-ES_tradnl" sz="1100" dirty="0">
                <a:effectLst/>
                <a:latin typeface="Calibri" charset="0"/>
                <a:ea typeface="Calibri" charset="0"/>
                <a:cs typeface="Times New Roman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200" dirty="0">
                  <a:effectLst/>
                  <a:latin typeface="Calibri" charset="0"/>
                  <a:ea typeface="Times New Roman" charset="0"/>
                  <a:cs typeface="Times New Roman" charset="0"/>
                </a:rPr>
                <a:t>RELACIONES</a:t>
              </a:r>
              <a:endParaRPr lang="es-ES_tradnl" sz="1100" dirty="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9" name="CaixaDeTexto 9">
              <a:extLst>
                <a:ext uri="{FF2B5EF4-FFF2-40B4-BE49-F238E27FC236}">
                  <a16:creationId xmlns:a16="http://schemas.microsoft.com/office/drawing/2014/main" id="{F191172D-D6AC-9E43-A79E-D5B6F5CD90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3708" y="4134406"/>
              <a:ext cx="1571729" cy="1121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07000"/>
                </a:lnSpc>
                <a:spcAft>
                  <a:spcPts val="0"/>
                </a:spcAft>
              </a:pPr>
              <a:r>
                <a:rPr lang="es-AR" sz="1200" dirty="0">
                  <a:effectLst/>
                  <a:latin typeface="Calibri" charset="0"/>
                  <a:ea typeface="Calibri" charset="0"/>
                </a:rPr>
                <a:t>ABORDAR</a:t>
              </a:r>
              <a:endParaRPr lang="es-ES_tradnl" sz="1200" dirty="0">
                <a:effectLst/>
                <a:latin typeface="Times New Roman" charset="0"/>
                <a:ea typeface="Calibri" charset="0"/>
              </a:endParaRPr>
            </a:p>
            <a:p>
              <a:pPr algn="ctr" fontAlgn="base">
                <a:lnSpc>
                  <a:spcPct val="107000"/>
                </a:lnSpc>
                <a:spcAft>
                  <a:spcPts val="0"/>
                </a:spcAft>
              </a:pPr>
              <a:r>
                <a:rPr lang="es-AR" sz="1200" dirty="0">
                  <a:effectLst/>
                  <a:latin typeface="Calibri" charset="0"/>
                  <a:ea typeface="Calibri" charset="0"/>
                </a:rPr>
                <a:t>EL PROBLEMA</a:t>
              </a:r>
              <a:endParaRPr lang="es-ES_tradnl" sz="1200" dirty="0">
                <a:effectLst/>
                <a:latin typeface="Times New Roman" charset="0"/>
                <a:ea typeface="Calibri" charset="0"/>
              </a:endParaRPr>
            </a:p>
          </p:txBody>
        </p:sp>
        <p:sp>
          <p:nvSpPr>
            <p:cNvPr id="10" name="CaixaDeTexto 10">
              <a:extLst>
                <a:ext uri="{FF2B5EF4-FFF2-40B4-BE49-F238E27FC236}">
                  <a16:creationId xmlns:a16="http://schemas.microsoft.com/office/drawing/2014/main" id="{24923270-AC12-C64F-99B3-1ABDDE74C0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4694" y="2944715"/>
              <a:ext cx="1761405" cy="465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lnSpc>
                  <a:spcPct val="107000"/>
                </a:lnSpc>
                <a:spcAft>
                  <a:spcPts val="0"/>
                </a:spcAft>
              </a:pPr>
              <a:r>
                <a:rPr lang="es-AR" sz="1200" dirty="0">
                  <a:effectLst/>
                  <a:latin typeface="Calibri" charset="0"/>
                  <a:ea typeface="Calibri" charset="0"/>
                </a:rPr>
                <a:t>CONOCERSE</a:t>
              </a:r>
              <a:endParaRPr lang="es-ES_tradnl" sz="1200" dirty="0">
                <a:effectLst/>
                <a:latin typeface="Times New Roman" charset="0"/>
                <a:ea typeface="Calibri" charset="0"/>
              </a:endParaRPr>
            </a:p>
          </p:txBody>
        </p:sp>
        <p:cxnSp>
          <p:nvCxnSpPr>
            <p:cNvPr id="11" name="Conector reto 12">
              <a:extLst>
                <a:ext uri="{FF2B5EF4-FFF2-40B4-BE49-F238E27FC236}">
                  <a16:creationId xmlns:a16="http://schemas.microsoft.com/office/drawing/2014/main" id="{41E6ED2F-D622-ED49-9228-FBD7B3BDC722}"/>
                </a:ext>
              </a:extLst>
            </p:cNvPr>
            <p:cNvCxnSpPr>
              <a:cxnSpLocks/>
              <a:endCxn id="6" idx="4"/>
            </p:cNvCxnSpPr>
            <p:nvPr/>
          </p:nvCxnSpPr>
          <p:spPr>
            <a:xfrm rot="5400000">
              <a:off x="1642665" y="4000912"/>
              <a:ext cx="4287074" cy="0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12" name="Conector reto 14">
              <a:extLst>
                <a:ext uri="{FF2B5EF4-FFF2-40B4-BE49-F238E27FC236}">
                  <a16:creationId xmlns:a16="http://schemas.microsoft.com/office/drawing/2014/main" id="{6FC9B4F6-6FCF-6646-8145-C60D898361BD}"/>
                </a:ext>
              </a:extLst>
            </p:cNvPr>
            <p:cNvCxnSpPr>
              <a:stCxn id="6" idx="2"/>
              <a:endCxn id="6" idx="6"/>
            </p:cNvCxnSpPr>
            <p:nvPr/>
          </p:nvCxnSpPr>
          <p:spPr>
            <a:xfrm rot="10800000" flipH="1">
              <a:off x="1714500" y="4000912"/>
              <a:ext cx="4143404" cy="2382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sp>
        <p:nvSpPr>
          <p:cNvPr id="14" name="CaixaDeTexto 9">
            <a:extLst>
              <a:ext uri="{FF2B5EF4-FFF2-40B4-BE49-F238E27FC236}">
                <a16:creationId xmlns:a16="http://schemas.microsoft.com/office/drawing/2014/main" id="{04D4029B-0355-5248-B415-CC534E6EB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286" y="2981017"/>
            <a:ext cx="1037970" cy="67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es-AR" sz="1200" dirty="0">
                <a:latin typeface="Calibri" charset="0"/>
                <a:ea typeface="Calibri" charset="0"/>
              </a:rPr>
              <a:t>ELABOR</a:t>
            </a:r>
            <a:r>
              <a:rPr lang="es-AR" sz="1200" dirty="0">
                <a:effectLst/>
                <a:latin typeface="Calibri" charset="0"/>
                <a:ea typeface="Calibri" charset="0"/>
              </a:rPr>
              <a:t>AR</a:t>
            </a:r>
            <a:endParaRPr lang="es-ES_tradnl" sz="1200" dirty="0">
              <a:effectLst/>
              <a:latin typeface="Times New Roman" charset="0"/>
              <a:ea typeface="Calibri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es-AR" sz="1200" dirty="0">
                <a:latin typeface="Calibri" charset="0"/>
                <a:ea typeface="Calibri" charset="0"/>
              </a:rPr>
              <a:t>UN PLAN</a:t>
            </a:r>
            <a:r>
              <a:rPr lang="es-AR" sz="1200" dirty="0">
                <a:effectLst/>
                <a:latin typeface="Calibri" charset="0"/>
                <a:ea typeface="Calibri" charset="0"/>
              </a:rPr>
              <a:t> </a:t>
            </a: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es-AR" sz="1200" dirty="0">
                <a:latin typeface="Calibri" charset="0"/>
                <a:ea typeface="Calibri" charset="0"/>
              </a:rPr>
              <a:t>DE </a:t>
            </a:r>
            <a:r>
              <a:rPr lang="es-AR" sz="1200" dirty="0">
                <a:effectLst/>
                <a:latin typeface="Calibri" charset="0"/>
                <a:ea typeface="Calibri" charset="0"/>
              </a:rPr>
              <a:t>ACCIÓN</a:t>
            </a:r>
            <a:endParaRPr lang="es-ES_tradnl" sz="1200" dirty="0">
              <a:effectLst/>
              <a:latin typeface="Times New Roman" charset="0"/>
              <a:ea typeface="Calibri" charset="0"/>
            </a:endParaRPr>
          </a:p>
        </p:txBody>
      </p:sp>
      <p:pic>
        <p:nvPicPr>
          <p:cNvPr id="15" name="Picture 1" descr="page2image3809824">
            <a:extLst>
              <a:ext uri="{FF2B5EF4-FFF2-40B4-BE49-F238E27FC236}">
                <a16:creationId xmlns:a16="http://schemas.microsoft.com/office/drawing/2014/main" id="{1BF2390F-9232-BD43-BF75-E0BCC018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6061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807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887BD0-D94C-844E-BFE3-C83E963EC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AR" dirty="0"/>
              <a:t>          ES.PE.RE. </a:t>
            </a:r>
          </a:p>
        </p:txBody>
      </p:sp>
      <p:pic>
        <p:nvPicPr>
          <p:cNvPr id="4" name="Marcador de contenido 3" descr="C:\Users\Juan Pablo\Desktop\FOTOS ES.PE.RE. 2018 PENITENCIARÍA\2cd43d09-094a-4c28-b668-66b477640e6e.jpg">
            <a:extLst>
              <a:ext uri="{FF2B5EF4-FFF2-40B4-BE49-F238E27FC236}">
                <a16:creationId xmlns:a16="http://schemas.microsoft.com/office/drawing/2014/main" id="{89751475-550A-AF42-A7DF-2F6EF2A3B13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l="12031" r="6942" b="15056"/>
          <a:stretch/>
        </p:blipFill>
        <p:spPr bwMode="auto">
          <a:xfrm rot="21339335">
            <a:off x="2421702" y="3247698"/>
            <a:ext cx="2783478" cy="2269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G:\Descargas\IMG-20180530-WA0019.jpg">
            <a:extLst>
              <a:ext uri="{FF2B5EF4-FFF2-40B4-BE49-F238E27FC236}">
                <a16:creationId xmlns:a16="http://schemas.microsoft.com/office/drawing/2014/main" id="{1A8594F9-E2ED-BB4C-BC14-8B9DF16B8E4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2796">
            <a:off x="4612743" y="718078"/>
            <a:ext cx="3997796" cy="323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B35C05-B965-A94A-907F-657D4F04F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31" y="3793604"/>
            <a:ext cx="1485900" cy="10033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D7834C-C05B-BD40-95A9-0EBAF5D7C0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37463"/>
          <a:stretch/>
        </p:blipFill>
        <p:spPr>
          <a:xfrm>
            <a:off x="132339" y="1294279"/>
            <a:ext cx="4007614" cy="2079972"/>
          </a:xfrm>
          <a:prstGeom prst="rect">
            <a:avLst/>
          </a:prstGeom>
        </p:spPr>
      </p:pic>
      <p:pic>
        <p:nvPicPr>
          <p:cNvPr id="11" name="Picture 1" descr="page2image3809824">
            <a:extLst>
              <a:ext uri="{FF2B5EF4-FFF2-40B4-BE49-F238E27FC236}">
                <a16:creationId xmlns:a16="http://schemas.microsoft.com/office/drawing/2014/main" id="{34C94509-5BA1-D544-B155-4E6CE610A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14" y="60464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405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F4BEA7-FEA3-CA42-9E88-CDFB1385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AR" dirty="0"/>
              <a:t>                       DI.S.CO.S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A5C625A-E3CC-3C46-A2D9-6E58F1B6B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6982" y="346317"/>
            <a:ext cx="791931" cy="6680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09B655B-597C-FF4F-9431-13BF60B79D2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1" t="9845" b="17249"/>
          <a:stretch/>
        </p:blipFill>
        <p:spPr bwMode="auto">
          <a:xfrm rot="21044831">
            <a:off x="371816" y="1508241"/>
            <a:ext cx="2974975" cy="2632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17DCC9B-8FF1-294B-A171-45745B30057A}"/>
              </a:ext>
            </a:extLst>
          </p:cNvPr>
          <p:cNvSpPr/>
          <p:nvPr/>
        </p:nvSpPr>
        <p:spPr>
          <a:xfrm>
            <a:off x="3707904" y="1376889"/>
            <a:ext cx="5305945" cy="393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45000"/>
              </a:lnSpc>
              <a:spcBef>
                <a:spcPts val="600"/>
              </a:spcBef>
              <a:spcAft>
                <a:spcPts val="0"/>
              </a:spcAft>
            </a:pPr>
            <a:r>
              <a:rPr lang="es-AR" dirty="0">
                <a:solidFill>
                  <a:srgbClr val="000000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Disminución del 50% de las actitudes asociales.</a:t>
            </a:r>
            <a:endParaRPr lang="es-ES_tradnl" dirty="0">
              <a:solidFill>
                <a:srgbClr val="000000"/>
              </a:solidFill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112395" algn="just">
              <a:lnSpc>
                <a:spcPct val="145000"/>
              </a:lnSpc>
              <a:spcAft>
                <a:spcPts val="0"/>
              </a:spcAft>
            </a:pPr>
            <a:r>
              <a:rPr lang="es-AR" dirty="0">
                <a:solidFill>
                  <a:srgbClr val="000000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(Apatía y ansiedad)</a:t>
            </a:r>
            <a:endParaRPr lang="es-ES_tradnl" dirty="0">
              <a:solidFill>
                <a:srgbClr val="000000"/>
              </a:solidFill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lvl="0" algn="just">
              <a:lnSpc>
                <a:spcPct val="145000"/>
              </a:lnSpc>
              <a:spcAft>
                <a:spcPts val="0"/>
              </a:spcAft>
            </a:pPr>
            <a:r>
              <a:rPr lang="es-AR" dirty="0">
                <a:solidFill>
                  <a:srgbClr val="000000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Diminución del 37% de las actitudes antisociales (Agresividad y dominancia)</a:t>
            </a:r>
            <a:endParaRPr lang="es-ES_tradnl" dirty="0">
              <a:solidFill>
                <a:srgbClr val="000000"/>
              </a:solidFill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lvl="0" algn="just">
              <a:lnSpc>
                <a:spcPct val="145000"/>
              </a:lnSpc>
              <a:spcAft>
                <a:spcPts val="0"/>
              </a:spcAft>
            </a:pPr>
            <a:r>
              <a:rPr lang="es-AR" dirty="0">
                <a:solidFill>
                  <a:srgbClr val="000000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Aumento del 15% de conformidad con lo socialmente correcto.</a:t>
            </a:r>
            <a:endParaRPr lang="es-ES_tradnl" dirty="0">
              <a:solidFill>
                <a:srgbClr val="000000"/>
              </a:solidFill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lvl="0" algn="just">
              <a:lnSpc>
                <a:spcPct val="145000"/>
              </a:lnSpc>
              <a:spcAft>
                <a:spcPts val="0"/>
              </a:spcAft>
            </a:pPr>
            <a:r>
              <a:rPr lang="es-AR" dirty="0">
                <a:solidFill>
                  <a:srgbClr val="000000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Aumento del 35% de la sensibilidad social.</a:t>
            </a:r>
            <a:endParaRPr lang="es-ES_tradnl" dirty="0">
              <a:solidFill>
                <a:srgbClr val="000000"/>
              </a:solidFill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lvl="0" algn="just">
              <a:lnSpc>
                <a:spcPct val="145000"/>
              </a:lnSpc>
              <a:spcAft>
                <a:spcPts val="600"/>
              </a:spcAft>
            </a:pPr>
            <a:r>
              <a:rPr lang="es-AR" dirty="0">
                <a:solidFill>
                  <a:srgbClr val="000000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Aumento del 28% de la Ayuda y colaboración.</a:t>
            </a:r>
            <a:endParaRPr lang="es-ES_tradnl" dirty="0">
              <a:solidFill>
                <a:srgbClr val="000000"/>
              </a:solidFill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r>
              <a:rPr lang="es-AR" dirty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Aumento del 13% en Seguridad y firmeza en la interacción.</a:t>
            </a:r>
            <a:r>
              <a:rPr lang="es-ES_tradnl" dirty="0"/>
              <a:t> </a:t>
            </a:r>
            <a:endParaRPr lang="es-AR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F1CA29E-B3FC-6148-B9E0-E7F6B67C518B}"/>
              </a:ext>
            </a:extLst>
          </p:cNvPr>
          <p:cNvSpPr/>
          <p:nvPr/>
        </p:nvSpPr>
        <p:spPr>
          <a:xfrm>
            <a:off x="3720532" y="5370375"/>
            <a:ext cx="54072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dirty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Test Actitudes y estrategias  cognitivas  sociales. (Moraleda, Galán, Gallo)</a:t>
            </a:r>
            <a:r>
              <a:rPr lang="es-ES_tradnl" sz="1200" dirty="0"/>
              <a:t> </a:t>
            </a:r>
            <a:endParaRPr lang="es-AR" sz="1200" dirty="0"/>
          </a:p>
        </p:txBody>
      </p:sp>
      <p:pic>
        <p:nvPicPr>
          <p:cNvPr id="8" name="Picture 1" descr="page2image3809824">
            <a:extLst>
              <a:ext uri="{FF2B5EF4-FFF2-40B4-BE49-F238E27FC236}">
                <a16:creationId xmlns:a16="http://schemas.microsoft.com/office/drawing/2014/main" id="{202B0D8D-EEA9-1145-B721-3B18DA90B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963" y="171841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94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64F77CC-E8D0-284F-9460-A92501920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45" y="0"/>
            <a:ext cx="40385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51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1167" y="373802"/>
            <a:ext cx="823524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tx2"/>
                </a:solidFill>
                <a:latin typeface="Arial Narrow" panose="020B0606020202030204" pitchFamily="34" charset="0"/>
              </a:rPr>
              <a:t>EL CUIDADO </a:t>
            </a:r>
          </a:p>
          <a:p>
            <a:pPr algn="ctr"/>
            <a:r>
              <a:rPr lang="es-AR" sz="3200" dirty="0">
                <a:solidFill>
                  <a:schemeClr val="tx2"/>
                </a:solidFill>
                <a:latin typeface="Arial Narrow" panose="020B0606020202030204" pitchFamily="34" charset="0"/>
              </a:rPr>
              <a:t>COMO TECNOLOGÍA DEL YO</a:t>
            </a:r>
          </a:p>
          <a:p>
            <a:endParaRPr lang="es-AR" sz="32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es-AR" sz="32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</a:p>
          <a:p>
            <a:endParaRPr lang="es-AR" sz="32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s-AR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9278" y="2497460"/>
            <a:ext cx="8462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dirty="0">
              <a:latin typeface="Arial Narrow" panose="020B0606020202030204" pitchFamily="34" charset="0"/>
            </a:endParaRPr>
          </a:p>
          <a:p>
            <a:endParaRPr lang="es-AR" sz="2000" dirty="0">
              <a:latin typeface="Arial Narrow" panose="020B0606020202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57968" y="2281436"/>
            <a:ext cx="8462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12CF5D-31E7-CB4D-92A6-11F7E1BBD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80" y="1541277"/>
            <a:ext cx="4969172" cy="2992545"/>
          </a:xfrm>
          <a:prstGeom prst="rect">
            <a:avLst/>
          </a:prstGeom>
        </p:spPr>
      </p:pic>
      <p:sp>
        <p:nvSpPr>
          <p:cNvPr id="9" name="Estrella de 5 puntas 8">
            <a:extLst>
              <a:ext uri="{FF2B5EF4-FFF2-40B4-BE49-F238E27FC236}">
                <a16:creationId xmlns:a16="http://schemas.microsoft.com/office/drawing/2014/main" id="{932A3F2E-7CA7-6F4D-83AF-4D5A22F64CA9}"/>
              </a:ext>
            </a:extLst>
          </p:cNvPr>
          <p:cNvSpPr/>
          <p:nvPr/>
        </p:nvSpPr>
        <p:spPr>
          <a:xfrm rot="20661253">
            <a:off x="4895242" y="1340438"/>
            <a:ext cx="4016851" cy="326820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CBEB826-DAF0-104F-BFDF-529A009127E6}"/>
              </a:ext>
            </a:extLst>
          </p:cNvPr>
          <p:cNvSpPr/>
          <p:nvPr/>
        </p:nvSpPr>
        <p:spPr>
          <a:xfrm rot="20582207">
            <a:off x="5451578" y="2322873"/>
            <a:ext cx="28523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  </a:t>
            </a:r>
          </a:p>
          <a:p>
            <a:pPr algn="ctr"/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AUTOTRANSFORMACIÓN</a:t>
            </a:r>
          </a:p>
        </p:txBody>
      </p:sp>
      <p:pic>
        <p:nvPicPr>
          <p:cNvPr id="11" name="Picture 1" descr="page2image3809824">
            <a:extLst>
              <a:ext uri="{FF2B5EF4-FFF2-40B4-BE49-F238E27FC236}">
                <a16:creationId xmlns:a16="http://schemas.microsoft.com/office/drawing/2014/main" id="{2F8353D8-C593-CF49-8176-C4168BC0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7696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264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0F21A43-08A7-F146-9CA1-0C57741D1507}"/>
              </a:ext>
            </a:extLst>
          </p:cNvPr>
          <p:cNvSpPr/>
          <p:nvPr/>
        </p:nvSpPr>
        <p:spPr>
          <a:xfrm>
            <a:off x="5638380" y="1010473"/>
            <a:ext cx="3471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1600" dirty="0"/>
              <a:t>Capacidades básicas e ineludibles que se requieren para cuidar a un ser humano con excelencia profesional :</a:t>
            </a:r>
          </a:p>
          <a:p>
            <a:pPr algn="ctr"/>
            <a:r>
              <a:rPr lang="es-AR" sz="1600" dirty="0"/>
              <a:t>5C</a:t>
            </a:r>
          </a:p>
        </p:txBody>
      </p:sp>
      <p:sp>
        <p:nvSpPr>
          <p:cNvPr id="3" name="Estrella de 5 puntas 2">
            <a:extLst>
              <a:ext uri="{FF2B5EF4-FFF2-40B4-BE49-F238E27FC236}">
                <a16:creationId xmlns:a16="http://schemas.microsoft.com/office/drawing/2014/main" id="{F95B0E71-916F-6445-8C9E-EBAE7E867EE0}"/>
              </a:ext>
            </a:extLst>
          </p:cNvPr>
          <p:cNvSpPr/>
          <p:nvPr/>
        </p:nvSpPr>
        <p:spPr>
          <a:xfrm rot="20661253">
            <a:off x="185754" y="359300"/>
            <a:ext cx="4016851" cy="326820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B00D515-A226-844F-9702-40103F7A6365}"/>
              </a:ext>
            </a:extLst>
          </p:cNvPr>
          <p:cNvSpPr/>
          <p:nvPr/>
        </p:nvSpPr>
        <p:spPr>
          <a:xfrm rot="20582207">
            <a:off x="768023" y="1385984"/>
            <a:ext cx="28523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  </a:t>
            </a:r>
          </a:p>
          <a:p>
            <a:pPr algn="ctr"/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AUTOTRANSFORMACIÓN</a:t>
            </a:r>
          </a:p>
        </p:txBody>
      </p:sp>
      <p:sp>
        <p:nvSpPr>
          <p:cNvPr id="6" name="Flecha circular 5">
            <a:extLst>
              <a:ext uri="{FF2B5EF4-FFF2-40B4-BE49-F238E27FC236}">
                <a16:creationId xmlns:a16="http://schemas.microsoft.com/office/drawing/2014/main" id="{98748EA9-8BB1-054F-983B-DF4B8F8D1061}"/>
              </a:ext>
            </a:extLst>
          </p:cNvPr>
          <p:cNvSpPr/>
          <p:nvPr/>
        </p:nvSpPr>
        <p:spPr>
          <a:xfrm rot="8515736">
            <a:off x="3294329" y="902589"/>
            <a:ext cx="1761402" cy="1008113"/>
          </a:xfrm>
          <a:prstGeom prst="circularArrow">
            <a:avLst>
              <a:gd name="adj1" fmla="val 8301"/>
              <a:gd name="adj2" fmla="val 1142319"/>
              <a:gd name="adj3" fmla="val 21377780"/>
              <a:gd name="adj4" fmla="val 10800000"/>
              <a:gd name="adj5" fmla="val 152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7" name="Estrella de 5 puntas 6">
            <a:extLst>
              <a:ext uri="{FF2B5EF4-FFF2-40B4-BE49-F238E27FC236}">
                <a16:creationId xmlns:a16="http://schemas.microsoft.com/office/drawing/2014/main" id="{FCEFF406-F4C9-EC4B-94D2-0B51F8AA5AD6}"/>
              </a:ext>
            </a:extLst>
          </p:cNvPr>
          <p:cNvSpPr/>
          <p:nvPr/>
        </p:nvSpPr>
        <p:spPr>
          <a:xfrm>
            <a:off x="792200" y="397294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0EA5DB4-7E63-FF47-85AD-6897AF687F00}"/>
              </a:ext>
            </a:extLst>
          </p:cNvPr>
          <p:cNvSpPr/>
          <p:nvPr/>
        </p:nvSpPr>
        <p:spPr>
          <a:xfrm>
            <a:off x="416013" y="5033955"/>
            <a:ext cx="37305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s-AR" sz="1100" dirty="0">
                <a:latin typeface="Symbol" pitchFamily="2" charset="2"/>
              </a:rPr>
              <a:t>  </a:t>
            </a:r>
            <a:r>
              <a:rPr lang="es-AR" sz="1100" b="1" dirty="0">
                <a:latin typeface="Segoe UI,Italic"/>
              </a:rPr>
              <a:t>COMPASIÓN</a:t>
            </a:r>
            <a:r>
              <a:rPr lang="es-AR" sz="1100" b="1" dirty="0">
                <a:latin typeface="Segoe UI"/>
              </a:rPr>
              <a:t> </a:t>
            </a:r>
          </a:p>
          <a:p>
            <a:pPr lvl="1"/>
            <a:r>
              <a:rPr lang="es-AR" sz="1100" dirty="0">
                <a:latin typeface="Segoe UI"/>
              </a:rPr>
              <a:t>Se trata de percibir el sufrimiento ajeno como propio. </a:t>
            </a:r>
            <a:endParaRPr lang="es-AR" dirty="0"/>
          </a:p>
        </p:txBody>
      </p:sp>
      <p:sp>
        <p:nvSpPr>
          <p:cNvPr id="9" name="Estrella de 5 puntas 8">
            <a:extLst>
              <a:ext uri="{FF2B5EF4-FFF2-40B4-BE49-F238E27FC236}">
                <a16:creationId xmlns:a16="http://schemas.microsoft.com/office/drawing/2014/main" id="{B007E4A0-2614-7F42-8778-D1A5004AB5A6}"/>
              </a:ext>
            </a:extLst>
          </p:cNvPr>
          <p:cNvSpPr/>
          <p:nvPr/>
        </p:nvSpPr>
        <p:spPr>
          <a:xfrm>
            <a:off x="1936396" y="351574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401D92B-9C95-FE46-A6EB-32902F0CB229}"/>
              </a:ext>
            </a:extLst>
          </p:cNvPr>
          <p:cNvSpPr/>
          <p:nvPr/>
        </p:nvSpPr>
        <p:spPr>
          <a:xfrm>
            <a:off x="2149697" y="4509602"/>
            <a:ext cx="4572000" cy="59247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s-AR" sz="1050" b="1" dirty="0">
                <a:latin typeface="Segoe UI,Italic"/>
              </a:rPr>
              <a:t>COMPETENCIA</a:t>
            </a:r>
            <a:endParaRPr lang="es-AR" sz="1100" b="1" dirty="0">
              <a:latin typeface="Segoe UI"/>
            </a:endParaRPr>
          </a:p>
          <a:p>
            <a:pPr lvl="1" algn="ctr"/>
            <a:r>
              <a:rPr lang="es-AR" sz="1100" dirty="0">
                <a:latin typeface="Segoe UI"/>
              </a:rPr>
              <a:t> Relacionado con la capacidad responder adecuadamente a las demandas de las personas cuidadas. </a:t>
            </a:r>
            <a:endParaRPr lang="es-AR" dirty="0"/>
          </a:p>
        </p:txBody>
      </p:sp>
      <p:sp>
        <p:nvSpPr>
          <p:cNvPr id="12" name="Estrella de 5 puntas 11">
            <a:extLst>
              <a:ext uri="{FF2B5EF4-FFF2-40B4-BE49-F238E27FC236}">
                <a16:creationId xmlns:a16="http://schemas.microsoft.com/office/drawing/2014/main" id="{E69F9CBC-F333-3344-A2E0-AEFC6C441F04}"/>
              </a:ext>
            </a:extLst>
          </p:cNvPr>
          <p:cNvSpPr/>
          <p:nvPr/>
        </p:nvSpPr>
        <p:spPr>
          <a:xfrm>
            <a:off x="3348228" y="337540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Estrella de 5 puntas 12">
            <a:extLst>
              <a:ext uri="{FF2B5EF4-FFF2-40B4-BE49-F238E27FC236}">
                <a16:creationId xmlns:a16="http://schemas.microsoft.com/office/drawing/2014/main" id="{CF6130FB-BB24-A446-9518-41B5B89DAC60}"/>
              </a:ext>
            </a:extLst>
          </p:cNvPr>
          <p:cNvSpPr/>
          <p:nvPr/>
        </p:nvSpPr>
        <p:spPr>
          <a:xfrm>
            <a:off x="3911464" y="246100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Estrella de 5 puntas 13">
            <a:extLst>
              <a:ext uri="{FF2B5EF4-FFF2-40B4-BE49-F238E27FC236}">
                <a16:creationId xmlns:a16="http://schemas.microsoft.com/office/drawing/2014/main" id="{07AF812B-79E9-3740-A61C-84B10A74C1C4}"/>
              </a:ext>
            </a:extLst>
          </p:cNvPr>
          <p:cNvSpPr/>
          <p:nvPr/>
        </p:nvSpPr>
        <p:spPr>
          <a:xfrm>
            <a:off x="4518816" y="162273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30E431D-08EB-0944-80C9-E29270CD7113}"/>
              </a:ext>
            </a:extLst>
          </p:cNvPr>
          <p:cNvSpPr/>
          <p:nvPr/>
        </p:nvSpPr>
        <p:spPr>
          <a:xfrm>
            <a:off x="4870768" y="2071467"/>
            <a:ext cx="37018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AR" sz="1100" b="1" dirty="0">
                <a:latin typeface="Segoe UI,Italic"/>
              </a:rPr>
              <a:t>CONFIANZA</a:t>
            </a:r>
            <a:endParaRPr lang="es-AR" sz="1100" b="1" dirty="0">
              <a:latin typeface="Segoe UI"/>
            </a:endParaRPr>
          </a:p>
          <a:p>
            <a:pPr lvl="1" algn="ctr"/>
            <a:r>
              <a:rPr lang="es-AR" sz="1100" dirty="0">
                <a:latin typeface="Segoe UI"/>
              </a:rPr>
              <a:t> Relación de mutuo respeto entre el cuidador </a:t>
            </a:r>
            <a:endParaRPr lang="es-AR" dirty="0"/>
          </a:p>
          <a:p>
            <a:pPr lvl="1" algn="ctr"/>
            <a:r>
              <a:rPr lang="es-AR" sz="1100" dirty="0">
                <a:latin typeface="Segoe UI"/>
              </a:rPr>
              <a:t>y la persona cuidada. </a:t>
            </a:r>
            <a:endParaRPr lang="es-AR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8877108-0CC4-2A4C-B949-864131979D84}"/>
              </a:ext>
            </a:extLst>
          </p:cNvPr>
          <p:cNvSpPr/>
          <p:nvPr/>
        </p:nvSpPr>
        <p:spPr>
          <a:xfrm>
            <a:off x="4150509" y="2943997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s-AR" sz="1100" b="1" dirty="0">
                <a:latin typeface="Symbol" pitchFamily="2" charset="2"/>
              </a:rPr>
              <a:t>  </a:t>
            </a:r>
            <a:r>
              <a:rPr lang="es-AR" sz="1100" b="1" dirty="0">
                <a:latin typeface="Segoe UI,Italic"/>
              </a:rPr>
              <a:t>CONCIENCIA</a:t>
            </a:r>
            <a:endParaRPr lang="es-AR" sz="1100" b="1" dirty="0">
              <a:latin typeface="Segoe UI"/>
            </a:endParaRPr>
          </a:p>
          <a:p>
            <a:pPr lvl="1" algn="ctr"/>
            <a:r>
              <a:rPr lang="es-AR" sz="1100" dirty="0">
                <a:latin typeface="Segoe UI"/>
              </a:rPr>
              <a:t>               La brújula moral que debe dirigir la conducta del </a:t>
            </a:r>
            <a:endParaRPr lang="es-AR" dirty="0"/>
          </a:p>
          <a:p>
            <a:pPr lvl="1" algn="ctr"/>
            <a:r>
              <a:rPr lang="es-AR" sz="1100" dirty="0">
                <a:latin typeface="Segoe UI"/>
              </a:rPr>
              <a:t>cuidador. </a:t>
            </a:r>
            <a:endParaRPr lang="es-AR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D98D2D7-6214-864A-9CA8-04372A9AA3A7}"/>
              </a:ext>
            </a:extLst>
          </p:cNvPr>
          <p:cNvSpPr/>
          <p:nvPr/>
        </p:nvSpPr>
        <p:spPr>
          <a:xfrm>
            <a:off x="3911464" y="3706392"/>
            <a:ext cx="45720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s-AR" sz="1100" dirty="0">
                <a:latin typeface="Symbol" pitchFamily="2" charset="2"/>
              </a:rPr>
              <a:t>  </a:t>
            </a:r>
            <a:r>
              <a:rPr lang="es-AR" sz="1100" b="1" dirty="0">
                <a:latin typeface="Segoe UI,Italic"/>
              </a:rPr>
              <a:t>COMPROMISO</a:t>
            </a:r>
            <a:r>
              <a:rPr lang="es-AR" sz="1100" b="1" dirty="0">
                <a:latin typeface="Segoe UI"/>
              </a:rPr>
              <a:t> </a:t>
            </a:r>
          </a:p>
          <a:p>
            <a:pPr lvl="1"/>
            <a:r>
              <a:rPr lang="es-AR" sz="1100" dirty="0">
                <a:latin typeface="Segoe UI"/>
              </a:rPr>
              <a:t>	La convergencia entre nuestras obligaciones y </a:t>
            </a:r>
            <a:endParaRPr lang="es-AR" dirty="0"/>
          </a:p>
          <a:p>
            <a:pPr lvl="1"/>
            <a:r>
              <a:rPr lang="es-AR" sz="1100" dirty="0">
                <a:latin typeface="Segoe UI"/>
              </a:rPr>
              <a:t>deseos con la elección deliberada de actuar según ellos.</a:t>
            </a:r>
            <a:br>
              <a:rPr lang="es-AR" sz="1100" dirty="0">
                <a:latin typeface="Segoe UI"/>
              </a:rPr>
            </a:br>
            <a:endParaRPr lang="es-AR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8F4878F-0750-1C47-AD4A-33CACA0B1C98}"/>
              </a:ext>
            </a:extLst>
          </p:cNvPr>
          <p:cNvSpPr/>
          <p:nvPr/>
        </p:nvSpPr>
        <p:spPr>
          <a:xfrm rot="21356469">
            <a:off x="4479294" y="442353"/>
            <a:ext cx="423545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AR" dirty="0">
                <a:latin typeface="Segoe UI"/>
              </a:rPr>
              <a:t>Responsabilidad del cuidador en formarse</a:t>
            </a:r>
          </a:p>
        </p:txBody>
      </p:sp>
      <p:pic>
        <p:nvPicPr>
          <p:cNvPr id="18" name="Picture 1" descr="page2image3809824">
            <a:extLst>
              <a:ext uri="{FF2B5EF4-FFF2-40B4-BE49-F238E27FC236}">
                <a16:creationId xmlns:a16="http://schemas.microsoft.com/office/drawing/2014/main" id="{BCEB05D1-41C8-6844-A31A-7B755A593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697" y="4908746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532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CD225734-DDFA-CE42-987A-3CF3FF625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244" y="796995"/>
            <a:ext cx="6794500" cy="1905000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s-ES_tradnl" sz="2667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Oval 4">
            <a:extLst>
              <a:ext uri="{FF2B5EF4-FFF2-40B4-BE49-F238E27FC236}">
                <a16:creationId xmlns:a16="http://schemas.microsoft.com/office/drawing/2014/main" id="{D998FB79-603B-5A45-A1FD-EAD5A2FE8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02" y="860906"/>
            <a:ext cx="5016500" cy="17780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4" name="Oval 5">
            <a:extLst>
              <a:ext uri="{FF2B5EF4-FFF2-40B4-BE49-F238E27FC236}">
                <a16:creationId xmlns:a16="http://schemas.microsoft.com/office/drawing/2014/main" id="{E3F0CC3A-F1F1-D54B-BCED-7290DCAB3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200" y="987495"/>
            <a:ext cx="3302000" cy="1524000"/>
          </a:xfrm>
          <a:prstGeom prst="ellipse">
            <a:avLst/>
          </a:prstGeom>
          <a:solidFill>
            <a:srgbClr val="FF99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029D1CA8-A031-3848-9898-C5E532C93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268" y="1245142"/>
            <a:ext cx="1905000" cy="1016000"/>
          </a:xfrm>
          <a:prstGeom prst="ellipse">
            <a:avLst/>
          </a:prstGeom>
          <a:solidFill>
            <a:srgbClr val="FFFFC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36C51EE3-AC5D-5D4D-AE7C-521DC3BF7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775" y="1587912"/>
            <a:ext cx="195262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MX" sz="1500" dirty="0">
                <a:solidFill>
                  <a:srgbClr val="00184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ORGANIZACIONAL</a:t>
            </a:r>
            <a:endParaRPr lang="es-ES" sz="1500" dirty="0">
              <a:solidFill>
                <a:srgbClr val="00184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BC5E0D29-D7AA-9246-934A-4AA920E1E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592" y="1554481"/>
            <a:ext cx="1603375" cy="34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MX" sz="1667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RELACIONAL</a:t>
            </a:r>
            <a:endParaRPr lang="es-ES" sz="1667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63965EB-A15A-EB40-9E0F-7901783A4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670" y="1557782"/>
            <a:ext cx="1397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s-MX" sz="15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PERSONAL</a:t>
            </a:r>
            <a:endParaRPr lang="es-ES" sz="15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8F6F855F-F21E-B040-A874-645A12B58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257" y="1557782"/>
            <a:ext cx="15875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s-MX" sz="1500" dirty="0">
                <a:solidFill>
                  <a:srgbClr val="0926B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CONFIANZA</a:t>
            </a:r>
            <a:endParaRPr lang="es-ES" sz="1500" dirty="0">
              <a:solidFill>
                <a:srgbClr val="0926B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B209BFA-486D-434E-8D21-4B8B493239C7}"/>
              </a:ext>
            </a:extLst>
          </p:cNvPr>
          <p:cNvSpPr/>
          <p:nvPr/>
        </p:nvSpPr>
        <p:spPr>
          <a:xfrm rot="21224557">
            <a:off x="775033" y="3661890"/>
            <a:ext cx="7275274" cy="12003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es-AR" b="1" dirty="0">
                <a:solidFill>
                  <a:schemeClr val="bg1"/>
                </a:solidFill>
              </a:rPr>
              <a:t>La confianza, como un fenómeno multidimensional permite la distribución de tareas, facilitando el trabajo y contribuyendo a la mejora del clima de la organización.</a:t>
            </a:r>
          </a:p>
          <a:p>
            <a:pPr algn="ctr"/>
            <a:r>
              <a:rPr lang="es-AR" b="1" dirty="0">
                <a:solidFill>
                  <a:schemeClr val="bg1"/>
                </a:solidFill>
              </a:rPr>
              <a:t>Es el pilar para el ejercicio de los liderazgos.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A1D94B7-61EC-B54B-B36C-2552B286E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67774">
            <a:off x="3277513" y="2965915"/>
            <a:ext cx="933532" cy="895607"/>
          </a:xfrm>
          <a:prstGeom prst="rect">
            <a:avLst/>
          </a:prstGeom>
        </p:spPr>
      </p:pic>
      <p:pic>
        <p:nvPicPr>
          <p:cNvPr id="12" name="Picture 1" descr="page2image3809824">
            <a:extLst>
              <a:ext uri="{FF2B5EF4-FFF2-40B4-BE49-F238E27FC236}">
                <a16:creationId xmlns:a16="http://schemas.microsoft.com/office/drawing/2014/main" id="{C7CDB1C0-A200-D64F-A34D-DA570A651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007" y="91308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101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69C68B72-A724-C547-9958-03AA437B6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769268"/>
            <a:ext cx="3421063" cy="431932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0000"/>
                </a:schemeClr>
              </a:gs>
              <a:gs pos="50000">
                <a:schemeClr val="bg1"/>
              </a:gs>
              <a:gs pos="100000">
                <a:schemeClr val="accent1">
                  <a:lumMod val="90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s-AR" sz="1500">
              <a:latin typeface="Arial" charset="0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A5D1EC7-EE10-634B-AD78-A98E0C216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769267"/>
            <a:ext cx="3421063" cy="431932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0000"/>
                </a:schemeClr>
              </a:gs>
              <a:gs pos="50000">
                <a:schemeClr val="bg1"/>
              </a:gs>
              <a:gs pos="100000">
                <a:schemeClr val="accent1">
                  <a:lumMod val="90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s-AR" sz="1500">
              <a:latin typeface="Arial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A5EFACC-CB29-EB41-8462-97A03C7B2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141" y="845334"/>
            <a:ext cx="336550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41208"/>
              </a:buClr>
              <a:buFont typeface="Wingdings" pitchFamily="2" charset="2"/>
              <a:buChar char="§"/>
            </a:pPr>
            <a:r>
              <a:rPr lang="es-ES" altLang="es-AR" sz="1667" dirty="0"/>
              <a:t>La confianza es algo poco definido, no se puede cuantificar, ni medir.</a:t>
            </a:r>
          </a:p>
          <a:p>
            <a:pPr eaLnBrk="1" hangingPunct="1">
              <a:spcBef>
                <a:spcPct val="20000"/>
              </a:spcBef>
              <a:buClr>
                <a:srgbClr val="941208"/>
              </a:buClr>
              <a:buFont typeface="Wingdings" pitchFamily="2" charset="2"/>
              <a:buChar char="§"/>
            </a:pPr>
            <a:endParaRPr lang="es-ES" altLang="es-AR" sz="1667" dirty="0"/>
          </a:p>
          <a:p>
            <a:pPr eaLnBrk="1" hangingPunct="1">
              <a:spcBef>
                <a:spcPct val="20000"/>
              </a:spcBef>
              <a:buClr>
                <a:srgbClr val="941208"/>
              </a:buClr>
              <a:buFont typeface="Wingdings" pitchFamily="2" charset="2"/>
              <a:buChar char="§"/>
            </a:pPr>
            <a:r>
              <a:rPr lang="es-ES" altLang="es-AR" sz="1667" dirty="0"/>
              <a:t>La confianza se construye únicamente sobre la base de la integridad.</a:t>
            </a:r>
          </a:p>
          <a:p>
            <a:pPr algn="ctr" eaLnBrk="1" hangingPunct="1">
              <a:spcBef>
                <a:spcPct val="20000"/>
              </a:spcBef>
              <a:buClr>
                <a:srgbClr val="941208"/>
              </a:buClr>
              <a:buFont typeface="Wingdings" pitchFamily="2" charset="2"/>
              <a:buChar char="§"/>
            </a:pPr>
            <a:r>
              <a:rPr lang="es-ES" altLang="es-AR" sz="1667" dirty="0"/>
              <a:t>La confianza, cuando se pierde, no puede recuperarse</a:t>
            </a:r>
          </a:p>
          <a:p>
            <a:pPr marL="0" indent="0" eaLnBrk="1" hangingPunct="1">
              <a:spcBef>
                <a:spcPct val="20000"/>
              </a:spcBef>
            </a:pPr>
            <a:endParaRPr lang="es-ES" altLang="es-AR" sz="1667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s-AR" sz="1667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s-AR" sz="1667" dirty="0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E0FC2DC-3C58-304A-A321-373694B21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5633" y="891683"/>
            <a:ext cx="3365500" cy="422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941208"/>
              </a:buClr>
              <a:buFont typeface="Wingdings" pitchFamily="2" charset="2"/>
              <a:buChar char="§"/>
            </a:pPr>
            <a:r>
              <a:rPr lang="es-ES" altLang="es-AR" sz="1600" dirty="0"/>
              <a:t>La confianza es concreta, real y cuantificable. Afecta de forma apreciable tanto a la fluidez de los procesos, sus tiempos y eficacia de los objetivos.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941208"/>
              </a:buClr>
              <a:buFont typeface="Wingdings" pitchFamily="2" charset="2"/>
              <a:buChar char="§"/>
            </a:pPr>
            <a:r>
              <a:rPr lang="es-ES" altLang="es-AR" sz="1667" dirty="0"/>
              <a:t>La confianza se nutre de otros aspectos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941208"/>
              </a:buClr>
              <a:buFont typeface="Wingdings" pitchFamily="2" charset="2"/>
              <a:buChar char="§"/>
            </a:pPr>
            <a:endParaRPr lang="es-ES" altLang="es-AR" sz="1667" dirty="0"/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941208"/>
              </a:buClr>
              <a:buFont typeface="Wingdings" pitchFamily="2" charset="2"/>
              <a:buChar char="§"/>
            </a:pPr>
            <a:r>
              <a:rPr lang="es-ES" altLang="es-AR" sz="1667" dirty="0"/>
              <a:t>Aunque es difícil, en la mayor parte de los casos es posible recuperar la confianza</a:t>
            </a:r>
            <a:r>
              <a:rPr lang="es-ES" altLang="es-AR" sz="1500" dirty="0"/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s-ES" altLang="es-AR" sz="1500" dirty="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E737B39-E62E-4343-9D9F-791AF49EE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305269"/>
            <a:ext cx="11390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sz="2000" b="1" dirty="0">
                <a:solidFill>
                  <a:schemeClr val="tx2"/>
                </a:solidFill>
              </a:rPr>
              <a:t>MITOS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C2AE7048-F363-E144-8C28-87289C06B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5287" y="276358"/>
            <a:ext cx="15980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sz="2000" b="1" dirty="0">
                <a:solidFill>
                  <a:schemeClr val="tx2"/>
                </a:solidFill>
              </a:rPr>
              <a:t>REALIDAD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F3B3741-4614-BC47-A950-0978D3D61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148" y="3649588"/>
            <a:ext cx="3365500" cy="115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941208"/>
              </a:buClr>
              <a:buFont typeface="Wingdings" pitchFamily="2" charset="2"/>
              <a:buChar char="§"/>
            </a:pPr>
            <a:r>
              <a:rPr lang="es-ES" altLang="es-AR" sz="1667" dirty="0"/>
              <a:t>La confianza es algo que no se puede enseñar.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941208"/>
              </a:buClr>
              <a:buFont typeface="Wingdings" pitchFamily="2" charset="2"/>
              <a:buChar char="§"/>
            </a:pPr>
            <a:r>
              <a:rPr lang="es-ES" altLang="es-AR" sz="1667" dirty="0"/>
              <a:t>La confianza se crea con una persona a la vez.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s-ES" altLang="es-AR" sz="1667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s-ES" altLang="es-AR" sz="1667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s-ES" altLang="es-AR" sz="1667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s-ES" altLang="es-AR" sz="1667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2DB953CA-FEC1-B84A-A1C0-7038AAEDF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7009" y="3626768"/>
            <a:ext cx="33655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941208"/>
              </a:buClr>
              <a:buFont typeface="Wingdings" pitchFamily="2" charset="2"/>
              <a:buChar char="§"/>
            </a:pPr>
            <a:r>
              <a:rPr lang="es-ES" altLang="es-AR" sz="1667" dirty="0"/>
              <a:t>La confianza puede enseñarse y aprenderse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941208"/>
              </a:buClr>
              <a:buFont typeface="Wingdings" pitchFamily="2" charset="2"/>
              <a:buChar char="§"/>
            </a:pPr>
            <a:r>
              <a:rPr lang="es-ES" altLang="es-AR" sz="1667" dirty="0"/>
              <a:t> Entablar confianza con una persona infunde confianza en otras personas.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s-ES" altLang="es-AR" sz="1500" dirty="0"/>
          </a:p>
        </p:txBody>
      </p:sp>
      <p:pic>
        <p:nvPicPr>
          <p:cNvPr id="10" name="Picture 1" descr="page2image3809824">
            <a:extLst>
              <a:ext uri="{FF2B5EF4-FFF2-40B4-BE49-F238E27FC236}">
                <a16:creationId xmlns:a16="http://schemas.microsoft.com/office/drawing/2014/main" id="{9D6AF12C-597E-3144-ADAC-CD00E2DA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41" y="5167982"/>
            <a:ext cx="1735059" cy="5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2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09EDCCE-8449-4F46-BD9F-02C42FA1B7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21420" r="25975" b="19361"/>
          <a:stretch/>
        </p:blipFill>
        <p:spPr>
          <a:xfrm>
            <a:off x="1540895" y="421672"/>
            <a:ext cx="6408712" cy="3911811"/>
          </a:xfrm>
          <a:prstGeom prst="rect">
            <a:avLst/>
          </a:prstGeom>
        </p:spPr>
      </p:pic>
      <p:sp>
        <p:nvSpPr>
          <p:cNvPr id="3" name="AutoShape 38">
            <a:extLst>
              <a:ext uri="{FF2B5EF4-FFF2-40B4-BE49-F238E27FC236}">
                <a16:creationId xmlns:a16="http://schemas.microsoft.com/office/drawing/2014/main" id="{38252D5E-52CD-FB4D-92E5-F85FA4822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779" y="4457153"/>
            <a:ext cx="1152128" cy="50521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8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8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CO" sz="1500" b="1" dirty="0">
                <a:solidFill>
                  <a:srgbClr val="A50021"/>
                </a:solidFill>
                <a:latin typeface="Arial" charset="0"/>
              </a:rPr>
              <a:t>Credibilidad</a:t>
            </a:r>
            <a:endParaRPr lang="es-ES" sz="1500" b="1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4" name="AutoShape 39">
            <a:extLst>
              <a:ext uri="{FF2B5EF4-FFF2-40B4-BE49-F238E27FC236}">
                <a16:creationId xmlns:a16="http://schemas.microsoft.com/office/drawing/2014/main" id="{05EB6C73-FE46-9C44-9296-E4AFAA704255}"/>
              </a:ext>
            </a:extLst>
          </p:cNvPr>
          <p:cNvSpPr>
            <a:spLocks noChangeArrowheads="1"/>
          </p:cNvSpPr>
          <p:nvPr/>
        </p:nvSpPr>
        <p:spPr bwMode="auto">
          <a:xfrm rot="20521985">
            <a:off x="2699917" y="4879443"/>
            <a:ext cx="1379802" cy="6006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8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8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CO" sz="1500" b="1" dirty="0">
                <a:solidFill>
                  <a:srgbClr val="A50021"/>
                </a:solidFill>
                <a:latin typeface="Arial" charset="0"/>
              </a:rPr>
              <a:t>Conducta</a:t>
            </a:r>
            <a:endParaRPr lang="es-ES" sz="1500" b="1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5" name="AutoShape 40">
            <a:extLst>
              <a:ext uri="{FF2B5EF4-FFF2-40B4-BE49-F238E27FC236}">
                <a16:creationId xmlns:a16="http://schemas.microsoft.com/office/drawing/2014/main" id="{1512AB19-958B-4346-8279-3076DCCFE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709" y="4449414"/>
            <a:ext cx="1213084" cy="52069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8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8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CO" sz="1500" b="1" dirty="0">
                <a:solidFill>
                  <a:srgbClr val="A50021"/>
                </a:solidFill>
                <a:latin typeface="Arial" charset="0"/>
              </a:rPr>
              <a:t>Alineamiento</a:t>
            </a:r>
            <a:endParaRPr lang="es-ES" sz="1500" b="1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6" name="AutoShape 41">
            <a:extLst>
              <a:ext uri="{FF2B5EF4-FFF2-40B4-BE49-F238E27FC236}">
                <a16:creationId xmlns:a16="http://schemas.microsoft.com/office/drawing/2014/main" id="{86165E12-86CF-C340-B85F-3D9DE99A9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664" y="4457153"/>
            <a:ext cx="1188731" cy="5129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8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8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CO" sz="1500" b="1" dirty="0">
                <a:solidFill>
                  <a:srgbClr val="A50021"/>
                </a:solidFill>
                <a:latin typeface="Arial" charset="0"/>
              </a:rPr>
              <a:t>Reputación</a:t>
            </a:r>
            <a:endParaRPr lang="es-ES" sz="1500" b="1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7" name="AutoShape 42">
            <a:extLst>
              <a:ext uri="{FF2B5EF4-FFF2-40B4-BE49-F238E27FC236}">
                <a16:creationId xmlns:a16="http://schemas.microsoft.com/office/drawing/2014/main" id="{B04D4DC7-15D2-8E48-9B63-9E56B72CA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0265" y="4457153"/>
            <a:ext cx="1211966" cy="47896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8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8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CO" sz="1500" b="1" dirty="0">
                <a:solidFill>
                  <a:srgbClr val="A50021"/>
                </a:solidFill>
                <a:latin typeface="Arial" charset="0"/>
              </a:rPr>
              <a:t>Contribución</a:t>
            </a:r>
            <a:endParaRPr lang="es-ES" sz="1500" b="1" dirty="0">
              <a:solidFill>
                <a:srgbClr val="A50021"/>
              </a:solidFill>
              <a:latin typeface="Arial" charset="0"/>
            </a:endParaRPr>
          </a:p>
        </p:txBody>
      </p:sp>
      <p:pic>
        <p:nvPicPr>
          <p:cNvPr id="8" name="Picture 1" descr="page2image3809824">
            <a:extLst>
              <a:ext uri="{FF2B5EF4-FFF2-40B4-BE49-F238E27FC236}">
                <a16:creationId xmlns:a16="http://schemas.microsoft.com/office/drawing/2014/main" id="{0F04F26A-E0C8-0148-BE16-1A6DFEE44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164" y="96172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0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706091"/>
            <a:ext cx="84625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tx2"/>
                </a:solidFill>
                <a:latin typeface="Arial Narrow" panose="020B0606020202030204" pitchFamily="34" charset="0"/>
              </a:rPr>
              <a:t>ÉTICA DEL CUIDADO</a:t>
            </a:r>
          </a:p>
          <a:p>
            <a:endParaRPr lang="es-AR" sz="32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s-AR" sz="32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s-AR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40748" y="1417340"/>
            <a:ext cx="846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>
                <a:solidFill>
                  <a:srgbClr val="7030A0"/>
                </a:solidFill>
                <a:latin typeface="Arial Narrow" panose="020B0606020202030204" pitchFamily="34" charset="0"/>
              </a:rPr>
              <a:t>PRÁCTICAS QUE ABREN UN CAMINO DE PAZ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DC572A5-C1EE-C143-9716-85A2154B4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903" y="1893233"/>
            <a:ext cx="2596481" cy="316133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DC6B3E4-4746-1C4F-94F7-6D6B7BE424A1}"/>
              </a:ext>
            </a:extLst>
          </p:cNvPr>
          <p:cNvSpPr txBox="1"/>
          <p:nvPr/>
        </p:nvSpPr>
        <p:spPr>
          <a:xfrm>
            <a:off x="395536" y="2209428"/>
            <a:ext cx="590465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i="1" dirty="0">
                <a:latin typeface="Arial" panose="020B0604020202020204" pitchFamily="34" charset="0"/>
                <a:cs typeface="Arial" panose="020B0604020202020204" pitchFamily="34" charset="0"/>
              </a:rPr>
              <a:t>Las mujeres </a:t>
            </a:r>
          </a:p>
          <a:p>
            <a:pPr algn="ctr"/>
            <a:r>
              <a:rPr lang="es-AR" sz="2000" i="1" dirty="0">
                <a:latin typeface="Arial" panose="020B0604020202020204" pitchFamily="34" charset="0"/>
                <a:cs typeface="Arial" panose="020B0604020202020204" pitchFamily="34" charset="0"/>
              </a:rPr>
              <a:t>tienen un razonamiento moral diferente  </a:t>
            </a:r>
          </a:p>
          <a:p>
            <a:pPr algn="ctr"/>
            <a:r>
              <a:rPr lang="es-AR" sz="2000" i="1" dirty="0">
                <a:latin typeface="Arial" panose="020B0604020202020204" pitchFamily="34" charset="0"/>
                <a:cs typeface="Arial" panose="020B0604020202020204" pitchFamily="34" charset="0"/>
              </a:rPr>
              <a:t>que debe ser escuchado e incorporado</a:t>
            </a:r>
          </a:p>
          <a:p>
            <a:pPr algn="ctr"/>
            <a:r>
              <a:rPr lang="es-AR" sz="2000" i="1" dirty="0">
                <a:latin typeface="Arial" panose="020B0604020202020204" pitchFamily="34" charset="0"/>
                <a:cs typeface="Arial" panose="020B0604020202020204" pitchFamily="34" charset="0"/>
              </a:rPr>
              <a:t>en el relato de la historia de los seres humanos.</a:t>
            </a:r>
          </a:p>
          <a:p>
            <a:pPr algn="ctr"/>
            <a:endParaRPr lang="es-AR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AR" sz="1600" i="1" dirty="0">
                <a:latin typeface="Arial" panose="020B0604020202020204" pitchFamily="34" charset="0"/>
                <a:cs typeface="Arial" panose="020B0604020202020204" pitchFamily="34" charset="0"/>
              </a:rPr>
              <a:t>Gilligan,1982. </a:t>
            </a:r>
          </a:p>
        </p:txBody>
      </p:sp>
      <p:pic>
        <p:nvPicPr>
          <p:cNvPr id="9" name="Picture 1" descr="page2image3809824">
            <a:extLst>
              <a:ext uri="{FF2B5EF4-FFF2-40B4-BE49-F238E27FC236}">
                <a16:creationId xmlns:a16="http://schemas.microsoft.com/office/drawing/2014/main" id="{0EAC670B-82A0-9B4B-9FF3-BF845A365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818" y="193204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402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FB65385-97D6-EA40-A39A-35E1CDA05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t="22281" r="25588" b="17241"/>
          <a:stretch/>
        </p:blipFill>
        <p:spPr>
          <a:xfrm>
            <a:off x="2339752" y="769268"/>
            <a:ext cx="6521225" cy="45365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FB90BAF-6792-544C-BE87-2D5903362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29840" r="37400" b="63860"/>
          <a:stretch/>
        </p:blipFill>
        <p:spPr>
          <a:xfrm>
            <a:off x="395536" y="1345332"/>
            <a:ext cx="2534682" cy="1152128"/>
          </a:xfrm>
          <a:prstGeom prst="rect">
            <a:avLst/>
          </a:prstGeom>
        </p:spPr>
      </p:pic>
      <p:pic>
        <p:nvPicPr>
          <p:cNvPr id="4" name="Picture 1" descr="page2image3809824">
            <a:extLst>
              <a:ext uri="{FF2B5EF4-FFF2-40B4-BE49-F238E27FC236}">
                <a16:creationId xmlns:a16="http://schemas.microsoft.com/office/drawing/2014/main" id="{5172FF94-4FB9-534E-A486-4ACEA990D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3204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178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B41986DC-29A1-D54E-90B1-2AEA6A3C3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615" y="5204354"/>
            <a:ext cx="177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s-ES" altLang="es-AR" sz="1500">
              <a:latin typeface="Times New Roman" panose="02020603050405020304" pitchFamily="18" charset="0"/>
            </a:endParaRPr>
          </a:p>
        </p:txBody>
      </p:sp>
      <p:sp>
        <p:nvSpPr>
          <p:cNvPr id="37890" name="Freeform 9">
            <a:extLst>
              <a:ext uri="{FF2B5EF4-FFF2-40B4-BE49-F238E27FC236}">
                <a16:creationId xmlns:a16="http://schemas.microsoft.com/office/drawing/2014/main" id="{203ACC23-ECA6-E84B-B7D3-67ED82084B9C}"/>
              </a:ext>
            </a:extLst>
          </p:cNvPr>
          <p:cNvSpPr>
            <a:spLocks/>
          </p:cNvSpPr>
          <p:nvPr/>
        </p:nvSpPr>
        <p:spPr bwMode="auto">
          <a:xfrm>
            <a:off x="2471208" y="919428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37891" name="Oval 10">
            <a:extLst>
              <a:ext uri="{FF2B5EF4-FFF2-40B4-BE49-F238E27FC236}">
                <a16:creationId xmlns:a16="http://schemas.microsoft.com/office/drawing/2014/main" id="{6CEDB4DF-E957-F445-AED7-97BDAA654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199" y="994834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37892" name="Text Box 11">
            <a:extLst>
              <a:ext uri="{FF2B5EF4-FFF2-40B4-BE49-F238E27FC236}">
                <a16:creationId xmlns:a16="http://schemas.microsoft.com/office/drawing/2014/main" id="{A0DD8BAF-DA7C-4140-8B5C-45768B09E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271" y="937949"/>
            <a:ext cx="4656667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500"/>
              <a:t>1- HABLAR CLARO</a:t>
            </a:r>
            <a:endParaRPr lang="es-ES" altLang="es-AR" sz="1500"/>
          </a:p>
        </p:txBody>
      </p:sp>
      <p:sp>
        <p:nvSpPr>
          <p:cNvPr id="37893" name="Freeform 12">
            <a:extLst>
              <a:ext uri="{FF2B5EF4-FFF2-40B4-BE49-F238E27FC236}">
                <a16:creationId xmlns:a16="http://schemas.microsoft.com/office/drawing/2014/main" id="{4B7123A9-6CC8-8446-90B8-7A9512A002C7}"/>
              </a:ext>
            </a:extLst>
          </p:cNvPr>
          <p:cNvSpPr>
            <a:spLocks/>
          </p:cNvSpPr>
          <p:nvPr/>
        </p:nvSpPr>
        <p:spPr bwMode="auto">
          <a:xfrm>
            <a:off x="2471208" y="1279261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37894" name="Freeform 13">
            <a:extLst>
              <a:ext uri="{FF2B5EF4-FFF2-40B4-BE49-F238E27FC236}">
                <a16:creationId xmlns:a16="http://schemas.microsoft.com/office/drawing/2014/main" id="{136C9896-2752-144B-B224-1EB9C78DF7C0}"/>
              </a:ext>
            </a:extLst>
          </p:cNvPr>
          <p:cNvSpPr>
            <a:spLocks/>
          </p:cNvSpPr>
          <p:nvPr/>
        </p:nvSpPr>
        <p:spPr bwMode="auto">
          <a:xfrm>
            <a:off x="2471208" y="1647032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37895" name="Freeform 14">
            <a:extLst>
              <a:ext uri="{FF2B5EF4-FFF2-40B4-BE49-F238E27FC236}">
                <a16:creationId xmlns:a16="http://schemas.microsoft.com/office/drawing/2014/main" id="{D34FB942-B696-7B48-8435-DE4746C188C7}"/>
              </a:ext>
            </a:extLst>
          </p:cNvPr>
          <p:cNvSpPr>
            <a:spLocks/>
          </p:cNvSpPr>
          <p:nvPr/>
        </p:nvSpPr>
        <p:spPr bwMode="auto">
          <a:xfrm>
            <a:off x="2471208" y="2017448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37896" name="Freeform 15">
            <a:extLst>
              <a:ext uri="{FF2B5EF4-FFF2-40B4-BE49-F238E27FC236}">
                <a16:creationId xmlns:a16="http://schemas.microsoft.com/office/drawing/2014/main" id="{B93BEF58-766E-984A-A8D6-EECD34ED7117}"/>
              </a:ext>
            </a:extLst>
          </p:cNvPr>
          <p:cNvSpPr>
            <a:spLocks/>
          </p:cNvSpPr>
          <p:nvPr/>
        </p:nvSpPr>
        <p:spPr bwMode="auto">
          <a:xfrm>
            <a:off x="2471208" y="2377282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37897" name="Freeform 16">
            <a:extLst>
              <a:ext uri="{FF2B5EF4-FFF2-40B4-BE49-F238E27FC236}">
                <a16:creationId xmlns:a16="http://schemas.microsoft.com/office/drawing/2014/main" id="{F40A6D32-1664-0346-B8C0-9CBC499D676F}"/>
              </a:ext>
            </a:extLst>
          </p:cNvPr>
          <p:cNvSpPr>
            <a:spLocks/>
          </p:cNvSpPr>
          <p:nvPr/>
        </p:nvSpPr>
        <p:spPr bwMode="auto">
          <a:xfrm>
            <a:off x="2471208" y="2737115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37898" name="Freeform 17">
            <a:extLst>
              <a:ext uri="{FF2B5EF4-FFF2-40B4-BE49-F238E27FC236}">
                <a16:creationId xmlns:a16="http://schemas.microsoft.com/office/drawing/2014/main" id="{3C169A89-395A-874A-A73C-BEA06709453C}"/>
              </a:ext>
            </a:extLst>
          </p:cNvPr>
          <p:cNvSpPr>
            <a:spLocks/>
          </p:cNvSpPr>
          <p:nvPr/>
        </p:nvSpPr>
        <p:spPr bwMode="auto">
          <a:xfrm>
            <a:off x="2471208" y="3096948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37899" name="Freeform 18">
            <a:extLst>
              <a:ext uri="{FF2B5EF4-FFF2-40B4-BE49-F238E27FC236}">
                <a16:creationId xmlns:a16="http://schemas.microsoft.com/office/drawing/2014/main" id="{043E2B33-4DC4-7E4B-A8AF-A7E3BC323C01}"/>
              </a:ext>
            </a:extLst>
          </p:cNvPr>
          <p:cNvSpPr>
            <a:spLocks/>
          </p:cNvSpPr>
          <p:nvPr/>
        </p:nvSpPr>
        <p:spPr bwMode="auto">
          <a:xfrm>
            <a:off x="2471208" y="3458104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37900" name="Freeform 19">
            <a:extLst>
              <a:ext uri="{FF2B5EF4-FFF2-40B4-BE49-F238E27FC236}">
                <a16:creationId xmlns:a16="http://schemas.microsoft.com/office/drawing/2014/main" id="{D779688D-6A3B-B64F-80DE-1F2CE334160B}"/>
              </a:ext>
            </a:extLst>
          </p:cNvPr>
          <p:cNvSpPr>
            <a:spLocks/>
          </p:cNvSpPr>
          <p:nvPr/>
        </p:nvSpPr>
        <p:spPr bwMode="auto">
          <a:xfrm>
            <a:off x="2471208" y="3817938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37901" name="Freeform 20">
            <a:extLst>
              <a:ext uri="{FF2B5EF4-FFF2-40B4-BE49-F238E27FC236}">
                <a16:creationId xmlns:a16="http://schemas.microsoft.com/office/drawing/2014/main" id="{1A2B3336-BC42-FD48-8F99-D6D37B29713B}"/>
              </a:ext>
            </a:extLst>
          </p:cNvPr>
          <p:cNvSpPr>
            <a:spLocks/>
          </p:cNvSpPr>
          <p:nvPr/>
        </p:nvSpPr>
        <p:spPr bwMode="auto">
          <a:xfrm>
            <a:off x="2471208" y="4177771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37902" name="Freeform 21">
            <a:extLst>
              <a:ext uri="{FF2B5EF4-FFF2-40B4-BE49-F238E27FC236}">
                <a16:creationId xmlns:a16="http://schemas.microsoft.com/office/drawing/2014/main" id="{D5D123DF-8B20-194E-814E-573048DDBFC5}"/>
              </a:ext>
            </a:extLst>
          </p:cNvPr>
          <p:cNvSpPr>
            <a:spLocks/>
          </p:cNvSpPr>
          <p:nvPr/>
        </p:nvSpPr>
        <p:spPr bwMode="auto">
          <a:xfrm>
            <a:off x="2476500" y="4537604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37903" name="Freeform 22">
            <a:extLst>
              <a:ext uri="{FF2B5EF4-FFF2-40B4-BE49-F238E27FC236}">
                <a16:creationId xmlns:a16="http://schemas.microsoft.com/office/drawing/2014/main" id="{57232027-58F4-3B42-A2FC-52E369882918}"/>
              </a:ext>
            </a:extLst>
          </p:cNvPr>
          <p:cNvSpPr>
            <a:spLocks/>
          </p:cNvSpPr>
          <p:nvPr/>
        </p:nvSpPr>
        <p:spPr bwMode="auto">
          <a:xfrm>
            <a:off x="2481792" y="4897438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37904" name="Freeform 23">
            <a:extLst>
              <a:ext uri="{FF2B5EF4-FFF2-40B4-BE49-F238E27FC236}">
                <a16:creationId xmlns:a16="http://schemas.microsoft.com/office/drawing/2014/main" id="{6C8C16A0-1679-774B-AFE5-8BCB2966C7D8}"/>
              </a:ext>
            </a:extLst>
          </p:cNvPr>
          <p:cNvSpPr>
            <a:spLocks/>
          </p:cNvSpPr>
          <p:nvPr/>
        </p:nvSpPr>
        <p:spPr bwMode="auto">
          <a:xfrm>
            <a:off x="2481792" y="5257271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37905" name="Oval 24">
            <a:extLst>
              <a:ext uri="{FF2B5EF4-FFF2-40B4-BE49-F238E27FC236}">
                <a16:creationId xmlns:a16="http://schemas.microsoft.com/office/drawing/2014/main" id="{0CA975DC-BE0D-9045-A816-2B16BA8E4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229" y="1344084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37906" name="Oval 25">
            <a:extLst>
              <a:ext uri="{FF2B5EF4-FFF2-40B4-BE49-F238E27FC236}">
                <a16:creationId xmlns:a16="http://schemas.microsoft.com/office/drawing/2014/main" id="{54D2F669-463A-5045-92E5-58FCE27BE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1714500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37907" name="Oval 26">
            <a:extLst>
              <a:ext uri="{FF2B5EF4-FFF2-40B4-BE49-F238E27FC236}">
                <a16:creationId xmlns:a16="http://schemas.microsoft.com/office/drawing/2014/main" id="{7CB11B04-629D-F04F-8460-C4B21ADDA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2074334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37908" name="Oval 27">
            <a:extLst>
              <a:ext uri="{FF2B5EF4-FFF2-40B4-BE49-F238E27FC236}">
                <a16:creationId xmlns:a16="http://schemas.microsoft.com/office/drawing/2014/main" id="{5ED07690-444E-7142-B4C6-4DF47C0C4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844" y="2446074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37909" name="Oval 28">
            <a:extLst>
              <a:ext uri="{FF2B5EF4-FFF2-40B4-BE49-F238E27FC236}">
                <a16:creationId xmlns:a16="http://schemas.microsoft.com/office/drawing/2014/main" id="{F53A312B-CA18-5244-AF01-93B05A380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2797969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37910" name="Oval 29">
            <a:extLst>
              <a:ext uri="{FF2B5EF4-FFF2-40B4-BE49-F238E27FC236}">
                <a16:creationId xmlns:a16="http://schemas.microsoft.com/office/drawing/2014/main" id="{A4475B5C-2802-844D-B09A-FB2C75451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229" y="3165740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37911" name="Oval 30">
            <a:extLst>
              <a:ext uri="{FF2B5EF4-FFF2-40B4-BE49-F238E27FC236}">
                <a16:creationId xmlns:a16="http://schemas.microsoft.com/office/drawing/2014/main" id="{A24DE5F2-D4AB-B54C-B3C2-E3DC7BA7F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199" y="3521604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37912" name="Oval 31">
            <a:extLst>
              <a:ext uri="{FF2B5EF4-FFF2-40B4-BE49-F238E27FC236}">
                <a16:creationId xmlns:a16="http://schemas.microsoft.com/office/drawing/2014/main" id="{7BEE8998-B509-D245-87A0-ED80371CD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1167" y="3885407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37913" name="Oval 32">
            <a:extLst>
              <a:ext uri="{FF2B5EF4-FFF2-40B4-BE49-F238E27FC236}">
                <a16:creationId xmlns:a16="http://schemas.microsoft.com/office/drawing/2014/main" id="{C1830C31-EC77-E04F-9728-85317534D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4245240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37914" name="Oval 33">
            <a:extLst>
              <a:ext uri="{FF2B5EF4-FFF2-40B4-BE49-F238E27FC236}">
                <a16:creationId xmlns:a16="http://schemas.microsoft.com/office/drawing/2014/main" id="{B5305F39-D66A-C948-8F8F-B56857494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782" y="4597136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37915" name="Oval 34">
            <a:extLst>
              <a:ext uri="{FF2B5EF4-FFF2-40B4-BE49-F238E27FC236}">
                <a16:creationId xmlns:a16="http://schemas.microsoft.com/office/drawing/2014/main" id="{9F3464D3-B259-704D-818B-B365D89C4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782" y="4966229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37916" name="Oval 35">
            <a:extLst>
              <a:ext uri="{FF2B5EF4-FFF2-40B4-BE49-F238E27FC236}">
                <a16:creationId xmlns:a16="http://schemas.microsoft.com/office/drawing/2014/main" id="{ECA53128-7534-AA45-B555-B2BBF9E61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365" y="5318125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37917" name="Text Box 48">
            <a:extLst>
              <a:ext uri="{FF2B5EF4-FFF2-40B4-BE49-F238E27FC236}">
                <a16:creationId xmlns:a16="http://schemas.microsoft.com/office/drawing/2014/main" id="{36E50164-806E-5C42-B2FE-88B267230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657" y="1297782"/>
            <a:ext cx="4667250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500"/>
              <a:t>2- DEMOSTRAR RESPETO</a:t>
            </a:r>
            <a:endParaRPr lang="es-ES" altLang="es-AR" sz="1500"/>
          </a:p>
        </p:txBody>
      </p:sp>
      <p:sp>
        <p:nvSpPr>
          <p:cNvPr id="37918" name="Text Box 49">
            <a:extLst>
              <a:ext uri="{FF2B5EF4-FFF2-40B4-BE49-F238E27FC236}">
                <a16:creationId xmlns:a16="http://schemas.microsoft.com/office/drawing/2014/main" id="{81818239-DE01-CF4E-A71D-E18FAFA19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657" y="1652324"/>
            <a:ext cx="4667250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500"/>
              <a:t>3- CREAR TRANSPARENCIA</a:t>
            </a:r>
            <a:endParaRPr lang="es-ES" altLang="es-AR" sz="1500"/>
          </a:p>
        </p:txBody>
      </p:sp>
      <p:sp>
        <p:nvSpPr>
          <p:cNvPr id="37919" name="Text Box 50">
            <a:extLst>
              <a:ext uri="{FF2B5EF4-FFF2-40B4-BE49-F238E27FC236}">
                <a16:creationId xmlns:a16="http://schemas.microsoft.com/office/drawing/2014/main" id="{866BF375-A884-5A48-9BD0-BB8D7ECB8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428" y="2012157"/>
            <a:ext cx="4667250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500"/>
              <a:t>4- CORREGIR ERRORES</a:t>
            </a:r>
            <a:endParaRPr lang="es-ES" altLang="es-AR" sz="1500"/>
          </a:p>
        </p:txBody>
      </p:sp>
      <p:sp>
        <p:nvSpPr>
          <p:cNvPr id="37920" name="Text Box 51">
            <a:extLst>
              <a:ext uri="{FF2B5EF4-FFF2-40B4-BE49-F238E27FC236}">
                <a16:creationId xmlns:a16="http://schemas.microsoft.com/office/drawing/2014/main" id="{1D7EA3A7-62C4-5246-A7E4-B03A253BF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011" y="2371991"/>
            <a:ext cx="4667250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500"/>
              <a:t>5- MOSTRAR LEALTAD</a:t>
            </a:r>
            <a:endParaRPr lang="es-ES" altLang="es-AR" sz="1500"/>
          </a:p>
        </p:txBody>
      </p:sp>
      <p:sp>
        <p:nvSpPr>
          <p:cNvPr id="37921" name="Text Box 52">
            <a:extLst>
              <a:ext uri="{FF2B5EF4-FFF2-40B4-BE49-F238E27FC236}">
                <a16:creationId xmlns:a16="http://schemas.microsoft.com/office/drawing/2014/main" id="{7E5A359C-2624-F545-994C-C7C88CB6D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428" y="2731824"/>
            <a:ext cx="4667250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500"/>
              <a:t>6- PRESENTAR RESULTADOS</a:t>
            </a:r>
            <a:endParaRPr lang="es-ES" altLang="es-AR" sz="1500"/>
          </a:p>
        </p:txBody>
      </p:sp>
      <p:sp>
        <p:nvSpPr>
          <p:cNvPr id="37922" name="Text Box 54">
            <a:extLst>
              <a:ext uri="{FF2B5EF4-FFF2-40B4-BE49-F238E27FC236}">
                <a16:creationId xmlns:a16="http://schemas.microsoft.com/office/drawing/2014/main" id="{C0EF3B89-8A52-B946-9BD4-3DD6F710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428" y="3091657"/>
            <a:ext cx="4667250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500"/>
              <a:t>7- MEJORAR</a:t>
            </a:r>
            <a:endParaRPr lang="es-ES" altLang="es-AR" sz="1500"/>
          </a:p>
        </p:txBody>
      </p:sp>
      <p:sp>
        <p:nvSpPr>
          <p:cNvPr id="37923" name="Text Box 55">
            <a:extLst>
              <a:ext uri="{FF2B5EF4-FFF2-40B4-BE49-F238E27FC236}">
                <a16:creationId xmlns:a16="http://schemas.microsoft.com/office/drawing/2014/main" id="{DD62D3D6-DE7D-1640-8232-110583E92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428" y="3458105"/>
            <a:ext cx="4667250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500"/>
              <a:t>8- AFRONTAR LA REALIDAD</a:t>
            </a:r>
            <a:endParaRPr lang="es-ES" altLang="es-AR" sz="1500"/>
          </a:p>
        </p:txBody>
      </p:sp>
      <p:sp>
        <p:nvSpPr>
          <p:cNvPr id="37924" name="Text Box 56">
            <a:extLst>
              <a:ext uri="{FF2B5EF4-FFF2-40B4-BE49-F238E27FC236}">
                <a16:creationId xmlns:a16="http://schemas.microsoft.com/office/drawing/2014/main" id="{49AFF989-0C81-F44E-946E-A30D8104B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428" y="3812646"/>
            <a:ext cx="4667250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500"/>
              <a:t>9- CLARIFICAR LAS EXPECTATIVAS</a:t>
            </a:r>
            <a:endParaRPr lang="es-ES" altLang="es-AR" sz="1500"/>
          </a:p>
        </p:txBody>
      </p:sp>
      <p:sp>
        <p:nvSpPr>
          <p:cNvPr id="37925" name="Text Box 57">
            <a:extLst>
              <a:ext uri="{FF2B5EF4-FFF2-40B4-BE49-F238E27FC236}">
                <a16:creationId xmlns:a16="http://schemas.microsoft.com/office/drawing/2014/main" id="{85C0C555-00FA-1E44-9440-51217BD24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428" y="4172480"/>
            <a:ext cx="4667250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500"/>
              <a:t>10- PRACTICAR LA RESPONSABILIDAD</a:t>
            </a:r>
            <a:endParaRPr lang="es-ES" altLang="es-AR" sz="1500"/>
          </a:p>
        </p:txBody>
      </p:sp>
      <p:sp>
        <p:nvSpPr>
          <p:cNvPr id="37926" name="Text Box 58">
            <a:extLst>
              <a:ext uri="{FF2B5EF4-FFF2-40B4-BE49-F238E27FC236}">
                <a16:creationId xmlns:a16="http://schemas.microsoft.com/office/drawing/2014/main" id="{09BC0A07-B2C2-C94C-980F-1B243669E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428" y="4537605"/>
            <a:ext cx="4667250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500"/>
              <a:t>11- ESCUCHAR PRIMERO</a:t>
            </a:r>
            <a:endParaRPr lang="es-ES" altLang="es-AR" sz="1500"/>
          </a:p>
        </p:txBody>
      </p:sp>
      <p:sp>
        <p:nvSpPr>
          <p:cNvPr id="37927" name="Text Box 59">
            <a:extLst>
              <a:ext uri="{FF2B5EF4-FFF2-40B4-BE49-F238E27FC236}">
                <a16:creationId xmlns:a16="http://schemas.microsoft.com/office/drawing/2014/main" id="{911A7985-5B38-2442-BF5C-5C3B34C3E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428" y="4892146"/>
            <a:ext cx="4667250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500"/>
              <a:t>12- MANTENER LOS COMPROMISOS</a:t>
            </a:r>
            <a:endParaRPr lang="es-ES" altLang="es-AR" sz="1500"/>
          </a:p>
        </p:txBody>
      </p:sp>
      <p:sp>
        <p:nvSpPr>
          <p:cNvPr id="37928" name="Text Box 60">
            <a:extLst>
              <a:ext uri="{FF2B5EF4-FFF2-40B4-BE49-F238E27FC236}">
                <a16:creationId xmlns:a16="http://schemas.microsoft.com/office/drawing/2014/main" id="{0D9B4E35-6E85-AC4F-B9F4-45FC61F7E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428" y="5251980"/>
            <a:ext cx="4667250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500"/>
              <a:t>13- AMPLIAR LA CONFIANZA</a:t>
            </a:r>
            <a:endParaRPr lang="es-ES" altLang="es-AR" sz="1500"/>
          </a:p>
        </p:txBody>
      </p:sp>
      <p:sp>
        <p:nvSpPr>
          <p:cNvPr id="37930" name="46 CuadroTexto">
            <a:extLst>
              <a:ext uri="{FF2B5EF4-FFF2-40B4-BE49-F238E27FC236}">
                <a16:creationId xmlns:a16="http://schemas.microsoft.com/office/drawing/2014/main" id="{1F316CB5-69C5-D24F-A89B-5CE4D9A25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198121"/>
            <a:ext cx="3336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 b="1" dirty="0">
                <a:solidFill>
                  <a:schemeClr val="tx2"/>
                </a:solidFill>
              </a:rPr>
              <a:t>LAS TRECE CONDUCTAS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F890B744-B612-104E-A453-00C71C085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7" t="22281" r="26376" b="66379"/>
          <a:stretch/>
        </p:blipFill>
        <p:spPr>
          <a:xfrm>
            <a:off x="105663" y="1526647"/>
            <a:ext cx="2291462" cy="1213126"/>
          </a:xfrm>
          <a:prstGeom prst="rect">
            <a:avLst/>
          </a:prstGeom>
        </p:spPr>
      </p:pic>
      <p:pic>
        <p:nvPicPr>
          <p:cNvPr id="45" name="Picture 1" descr="page2image3809824">
            <a:extLst>
              <a:ext uri="{FF2B5EF4-FFF2-40B4-BE49-F238E27FC236}">
                <a16:creationId xmlns:a16="http://schemas.microsoft.com/office/drawing/2014/main" id="{CF884F4D-0A72-6546-A0A2-73C2CB78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86718"/>
            <a:ext cx="1701334" cy="51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996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reeform 14">
            <a:extLst>
              <a:ext uri="{FF2B5EF4-FFF2-40B4-BE49-F238E27FC236}">
                <a16:creationId xmlns:a16="http://schemas.microsoft.com/office/drawing/2014/main" id="{9060FE0D-268D-DA4D-8BF5-1317C9981131}"/>
              </a:ext>
            </a:extLst>
          </p:cNvPr>
          <p:cNvSpPr>
            <a:spLocks/>
          </p:cNvSpPr>
          <p:nvPr/>
        </p:nvSpPr>
        <p:spPr bwMode="auto">
          <a:xfrm>
            <a:off x="5144979" y="118131"/>
            <a:ext cx="374386" cy="360299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39939" name="Freeform 15">
            <a:extLst>
              <a:ext uri="{FF2B5EF4-FFF2-40B4-BE49-F238E27FC236}">
                <a16:creationId xmlns:a16="http://schemas.microsoft.com/office/drawing/2014/main" id="{18EEDACE-DA8B-6848-AB96-00A02A5DC22F}"/>
              </a:ext>
            </a:extLst>
          </p:cNvPr>
          <p:cNvSpPr>
            <a:spLocks/>
          </p:cNvSpPr>
          <p:nvPr/>
        </p:nvSpPr>
        <p:spPr bwMode="auto">
          <a:xfrm>
            <a:off x="2891896" y="919428"/>
            <a:ext cx="4736042" cy="317500"/>
          </a:xfrm>
          <a:custGeom>
            <a:avLst/>
            <a:gdLst>
              <a:gd name="T0" fmla="*/ 0 w 4491"/>
              <a:gd name="T1" fmla="*/ 2147483646 h 240"/>
              <a:gd name="T2" fmla="*/ 2147483646 w 4491"/>
              <a:gd name="T3" fmla="*/ 2147483646 h 240"/>
              <a:gd name="T4" fmla="*/ 2147483646 w 4491"/>
              <a:gd name="T5" fmla="*/ 2147483646 h 240"/>
              <a:gd name="T6" fmla="*/ 2147483646 w 4491"/>
              <a:gd name="T7" fmla="*/ 2147483646 h 240"/>
              <a:gd name="T8" fmla="*/ 2147483646 w 4491"/>
              <a:gd name="T9" fmla="*/ 0 h 240"/>
              <a:gd name="T10" fmla="*/ 0 w 4491"/>
              <a:gd name="T11" fmla="*/ 0 h 240"/>
              <a:gd name="T12" fmla="*/ 0 w 4491"/>
              <a:gd name="T13" fmla="*/ 2147483646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91"/>
              <a:gd name="T22" fmla="*/ 0 h 240"/>
              <a:gd name="T23" fmla="*/ 4491 w 4491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91" h="240">
                <a:moveTo>
                  <a:pt x="0" y="240"/>
                </a:moveTo>
                <a:lnTo>
                  <a:pt x="4451" y="240"/>
                </a:lnTo>
                <a:cubicBezTo>
                  <a:pt x="4473" y="240"/>
                  <a:pt x="4491" y="222"/>
                  <a:pt x="4491" y="200"/>
                </a:cubicBezTo>
                <a:lnTo>
                  <a:pt x="4491" y="40"/>
                </a:lnTo>
                <a:cubicBezTo>
                  <a:pt x="4491" y="18"/>
                  <a:pt x="4473" y="0"/>
                  <a:pt x="4451" y="0"/>
                </a:cubicBezTo>
                <a:lnTo>
                  <a:pt x="0" y="0"/>
                </a:lnTo>
                <a:lnTo>
                  <a:pt x="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 sz="1500"/>
          </a:p>
        </p:txBody>
      </p:sp>
      <p:sp>
        <p:nvSpPr>
          <p:cNvPr id="39940" name="Oval 16">
            <a:extLst>
              <a:ext uri="{FF2B5EF4-FFF2-40B4-BE49-F238E27FC236}">
                <a16:creationId xmlns:a16="http://schemas.microsoft.com/office/drawing/2014/main" id="{360FBF86-6D43-A04C-823A-458D683CC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0891" y="207000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39941" name="Text Box 17">
            <a:extLst>
              <a:ext uri="{FF2B5EF4-FFF2-40B4-BE49-F238E27FC236}">
                <a16:creationId xmlns:a16="http://schemas.microsoft.com/office/drawing/2014/main" id="{AAE367C0-FAA2-E94A-AE8C-AEA0F92DBD4E}"/>
              </a:ext>
            </a:extLst>
          </p:cNvPr>
          <p:cNvSpPr txBox="1">
            <a:spLocks noChangeArrowheads="1"/>
          </p:cNvSpPr>
          <p:nvPr/>
        </p:nvSpPr>
        <p:spPr bwMode="auto">
          <a:xfrm rot="267049">
            <a:off x="5803445" y="258300"/>
            <a:ext cx="2221682" cy="3488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667" dirty="0">
                <a:solidFill>
                  <a:srgbClr val="A50021"/>
                </a:solidFill>
              </a:rPr>
              <a:t>1 - HABLAR CLARO</a:t>
            </a:r>
            <a:endParaRPr lang="es-ES" altLang="es-AR" sz="1667" dirty="0">
              <a:solidFill>
                <a:srgbClr val="A50021"/>
              </a:solidFill>
            </a:endParaRPr>
          </a:p>
        </p:txBody>
      </p:sp>
      <p:sp>
        <p:nvSpPr>
          <p:cNvPr id="39942" name="Text Box 18">
            <a:extLst>
              <a:ext uri="{FF2B5EF4-FFF2-40B4-BE49-F238E27FC236}">
                <a16:creationId xmlns:a16="http://schemas.microsoft.com/office/drawing/2014/main" id="{0C2F5C50-53A3-C14F-8541-D36B8352B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4979" y="3004572"/>
            <a:ext cx="1465466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Se honesto.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39943" name="Text Box 21">
            <a:extLst>
              <a:ext uri="{FF2B5EF4-FFF2-40B4-BE49-F238E27FC236}">
                <a16:creationId xmlns:a16="http://schemas.microsoft.com/office/drawing/2014/main" id="{03A9989D-972C-1A45-9B92-585D1958E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240" y="3511605"/>
            <a:ext cx="1524776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Di la verdad.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39944" name="Text Box 22">
            <a:extLst>
              <a:ext uri="{FF2B5EF4-FFF2-40B4-BE49-F238E27FC236}">
                <a16:creationId xmlns:a16="http://schemas.microsoft.com/office/drawing/2014/main" id="{1603D55D-C46E-E34C-BB83-B93710CAD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08" y="1124140"/>
            <a:ext cx="4019049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Deja que la gente sepa lo que piensas.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39945" name="Text Box 23">
            <a:extLst>
              <a:ext uri="{FF2B5EF4-FFF2-40B4-BE49-F238E27FC236}">
                <a16:creationId xmlns:a16="http://schemas.microsoft.com/office/drawing/2014/main" id="{92A433A1-81E5-9946-BECC-19663CEC7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172" y="4790771"/>
            <a:ext cx="3047629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Emplea un lenguaje sencillo.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39946" name="Text Box 24">
            <a:extLst>
              <a:ext uri="{FF2B5EF4-FFF2-40B4-BE49-F238E27FC236}">
                <a16:creationId xmlns:a16="http://schemas.microsoft.com/office/drawing/2014/main" id="{53E095CE-AD4D-8445-A20E-B0C65393D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7712" y="4099762"/>
            <a:ext cx="2425664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bg1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Demuestra integridad.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39947" name="Text Box 25">
            <a:extLst>
              <a:ext uri="{FF2B5EF4-FFF2-40B4-BE49-F238E27FC236}">
                <a16:creationId xmlns:a16="http://schemas.microsoft.com/office/drawing/2014/main" id="{8F55239B-C4CB-F347-B8D6-02DBE89D9C20}"/>
              </a:ext>
            </a:extLst>
          </p:cNvPr>
          <p:cNvSpPr txBox="1">
            <a:spLocks noChangeArrowheads="1"/>
          </p:cNvSpPr>
          <p:nvPr/>
        </p:nvSpPr>
        <p:spPr bwMode="auto">
          <a:xfrm rot="21238963">
            <a:off x="228118" y="4117847"/>
            <a:ext cx="5101076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No manipules a la gente ni tergiverses los hechos.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39948" name="Text Box 26">
            <a:extLst>
              <a:ext uri="{FF2B5EF4-FFF2-40B4-BE49-F238E27FC236}">
                <a16:creationId xmlns:a16="http://schemas.microsoft.com/office/drawing/2014/main" id="{055F14F5-6868-1048-9DAC-0A5941974BA7}"/>
              </a:ext>
            </a:extLst>
          </p:cNvPr>
          <p:cNvSpPr txBox="1">
            <a:spLocks noChangeArrowheads="1"/>
          </p:cNvSpPr>
          <p:nvPr/>
        </p:nvSpPr>
        <p:spPr bwMode="auto">
          <a:xfrm rot="410063">
            <a:off x="1834556" y="4836938"/>
            <a:ext cx="3722494" cy="6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No andes con vueltas en lo que a la</a:t>
            </a:r>
          </a:p>
          <a:p>
            <a:pPr eaLnBrk="1" hangingPunct="1">
              <a:buClr>
                <a:srgbClr val="941208"/>
              </a:buClr>
            </a:pPr>
            <a:r>
              <a:rPr lang="es-CO" altLang="es-AR" sz="1667" dirty="0">
                <a:solidFill>
                  <a:schemeClr val="tx2"/>
                </a:solidFill>
              </a:rPr>
              <a:t> verdad se refiere.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39949" name="Text Box 27">
            <a:extLst>
              <a:ext uri="{FF2B5EF4-FFF2-40B4-BE49-F238E27FC236}">
                <a16:creationId xmlns:a16="http://schemas.microsoft.com/office/drawing/2014/main" id="{D4CBADC2-92B0-BA43-BBB4-42B4D4C10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3600" y="2170250"/>
            <a:ext cx="2892138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No des falsas impresiones.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5C7B5A4-CC31-E44B-82CA-7285ED754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9" t="7351" r="6909" b="24911"/>
          <a:stretch/>
        </p:blipFill>
        <p:spPr>
          <a:xfrm>
            <a:off x="190239" y="174439"/>
            <a:ext cx="4145122" cy="3584511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15" name="Picture 1" descr="page2image3809824">
            <a:extLst>
              <a:ext uri="{FF2B5EF4-FFF2-40B4-BE49-F238E27FC236}">
                <a16:creationId xmlns:a16="http://schemas.microsoft.com/office/drawing/2014/main" id="{4E5E05D6-EF1E-6444-B210-AA324A5B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58" y="5232446"/>
            <a:ext cx="1388115" cy="41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548212"/>
      </p:ext>
    </p:extLst>
  </p:cSld>
  <p:clrMapOvr>
    <a:masterClrMapping/>
  </p:clrMapOvr>
  <p:transition>
    <p:blinds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3">
            <a:extLst>
              <a:ext uri="{FF2B5EF4-FFF2-40B4-BE49-F238E27FC236}">
                <a16:creationId xmlns:a16="http://schemas.microsoft.com/office/drawing/2014/main" id="{DFDF576D-B63E-CB47-B347-6CF5B262EE44}"/>
              </a:ext>
            </a:extLst>
          </p:cNvPr>
          <p:cNvSpPr>
            <a:spLocks/>
          </p:cNvSpPr>
          <p:nvPr/>
        </p:nvSpPr>
        <p:spPr bwMode="auto">
          <a:xfrm>
            <a:off x="683568" y="409228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41987" name="Freeform 4">
            <a:extLst>
              <a:ext uri="{FF2B5EF4-FFF2-40B4-BE49-F238E27FC236}">
                <a16:creationId xmlns:a16="http://schemas.microsoft.com/office/drawing/2014/main" id="{A593605F-7C3F-7F46-8819-4703FB39BDAB}"/>
              </a:ext>
            </a:extLst>
          </p:cNvPr>
          <p:cNvSpPr>
            <a:spLocks/>
          </p:cNvSpPr>
          <p:nvPr/>
        </p:nvSpPr>
        <p:spPr bwMode="auto">
          <a:xfrm>
            <a:off x="2891896" y="919428"/>
            <a:ext cx="4736042" cy="317500"/>
          </a:xfrm>
          <a:custGeom>
            <a:avLst/>
            <a:gdLst>
              <a:gd name="T0" fmla="*/ 0 w 4491"/>
              <a:gd name="T1" fmla="*/ 2147483646 h 240"/>
              <a:gd name="T2" fmla="*/ 2147483646 w 4491"/>
              <a:gd name="T3" fmla="*/ 2147483646 h 240"/>
              <a:gd name="T4" fmla="*/ 2147483646 w 4491"/>
              <a:gd name="T5" fmla="*/ 2147483646 h 240"/>
              <a:gd name="T6" fmla="*/ 2147483646 w 4491"/>
              <a:gd name="T7" fmla="*/ 2147483646 h 240"/>
              <a:gd name="T8" fmla="*/ 2147483646 w 4491"/>
              <a:gd name="T9" fmla="*/ 0 h 240"/>
              <a:gd name="T10" fmla="*/ 0 w 4491"/>
              <a:gd name="T11" fmla="*/ 0 h 240"/>
              <a:gd name="T12" fmla="*/ 0 w 4491"/>
              <a:gd name="T13" fmla="*/ 2147483646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91"/>
              <a:gd name="T22" fmla="*/ 0 h 240"/>
              <a:gd name="T23" fmla="*/ 4491 w 4491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91" h="240">
                <a:moveTo>
                  <a:pt x="0" y="240"/>
                </a:moveTo>
                <a:lnTo>
                  <a:pt x="4451" y="240"/>
                </a:lnTo>
                <a:cubicBezTo>
                  <a:pt x="4473" y="240"/>
                  <a:pt x="4491" y="222"/>
                  <a:pt x="4491" y="200"/>
                </a:cubicBezTo>
                <a:lnTo>
                  <a:pt x="4491" y="40"/>
                </a:lnTo>
                <a:cubicBezTo>
                  <a:pt x="4491" y="18"/>
                  <a:pt x="4473" y="0"/>
                  <a:pt x="4451" y="0"/>
                </a:cubicBezTo>
                <a:lnTo>
                  <a:pt x="0" y="0"/>
                </a:lnTo>
                <a:lnTo>
                  <a:pt x="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 sz="1500"/>
          </a:p>
        </p:txBody>
      </p:sp>
      <p:sp>
        <p:nvSpPr>
          <p:cNvPr id="41988" name="Oval 5">
            <a:extLst>
              <a:ext uri="{FF2B5EF4-FFF2-40B4-BE49-F238E27FC236}">
                <a16:creationId xmlns:a16="http://schemas.microsoft.com/office/drawing/2014/main" id="{94970B9D-15B5-9A46-9A7F-61CF3B732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27" y="476696"/>
            <a:ext cx="182563" cy="182563"/>
          </a:xfrm>
          <a:prstGeom prst="ellipse">
            <a:avLst/>
          </a:prstGeom>
          <a:gradFill rotWithShape="1">
            <a:gsLst>
              <a:gs pos="0">
                <a:srgbClr val="C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41989" name="Text Box 6">
            <a:extLst>
              <a:ext uri="{FF2B5EF4-FFF2-40B4-BE49-F238E27FC236}">
                <a16:creationId xmlns:a16="http://schemas.microsoft.com/office/drawing/2014/main" id="{3F7550F2-298C-5046-A472-F834FE8741F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43882" y="2198413"/>
            <a:ext cx="3082376" cy="3488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667" dirty="0">
                <a:solidFill>
                  <a:srgbClr val="A50021"/>
                </a:solidFill>
              </a:rPr>
              <a:t>2 - DEMOSTRAR RESPETO</a:t>
            </a:r>
            <a:endParaRPr lang="es-ES" altLang="es-AR" sz="1667" dirty="0">
              <a:solidFill>
                <a:srgbClr val="A50021"/>
              </a:solidFill>
            </a:endParaRPr>
          </a:p>
        </p:txBody>
      </p:sp>
      <p:sp>
        <p:nvSpPr>
          <p:cNvPr id="41990" name="Text Box 7">
            <a:extLst>
              <a:ext uri="{FF2B5EF4-FFF2-40B4-BE49-F238E27FC236}">
                <a16:creationId xmlns:a16="http://schemas.microsoft.com/office/drawing/2014/main" id="{588D7128-87B7-1E43-9137-CC3E682AA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917" y="353219"/>
            <a:ext cx="3886000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bg1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Preocúpate por los demás de verdad.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41991" name="Text Box 8">
            <a:extLst>
              <a:ext uri="{FF2B5EF4-FFF2-40B4-BE49-F238E27FC236}">
                <a16:creationId xmlns:a16="http://schemas.microsoft.com/office/drawing/2014/main" id="{0D4C9808-3F96-0E4A-BB4C-2D567ADE7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411" y="690586"/>
            <a:ext cx="3009157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Muestra que sientes interés.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41992" name="Text Box 9">
            <a:extLst>
              <a:ext uri="{FF2B5EF4-FFF2-40B4-BE49-F238E27FC236}">
                <a16:creationId xmlns:a16="http://schemas.microsoft.com/office/drawing/2014/main" id="{4774C547-756C-7643-9548-876E75571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534" y="1075265"/>
            <a:ext cx="5194051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Respeta la dignidad de cada persona y cada papel.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41993" name="Text Box 10">
            <a:extLst>
              <a:ext uri="{FF2B5EF4-FFF2-40B4-BE49-F238E27FC236}">
                <a16:creationId xmlns:a16="http://schemas.microsoft.com/office/drawing/2014/main" id="{5CD91CAC-352C-FC45-A5D8-8F3A31932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069" y="1400337"/>
            <a:ext cx="3639201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Trata a todo el mundo con respeto.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41994" name="Text Box 11">
            <a:extLst>
              <a:ext uri="{FF2B5EF4-FFF2-40B4-BE49-F238E27FC236}">
                <a16:creationId xmlns:a16="http://schemas.microsoft.com/office/drawing/2014/main" id="{4FCC0B79-CBD7-214E-B33C-D116B713B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1826107"/>
            <a:ext cx="5606022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Sobre todo a aquellos que no pueden hacer nada por ti.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41995" name="Text Box 12">
            <a:extLst>
              <a:ext uri="{FF2B5EF4-FFF2-40B4-BE49-F238E27FC236}">
                <a16:creationId xmlns:a16="http://schemas.microsoft.com/office/drawing/2014/main" id="{357C6261-CE26-E94B-96BF-A87F8433D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300" y="2251877"/>
            <a:ext cx="4447051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Muestra amabilidad con pequeños detalles.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41996" name="Text Box 13">
            <a:extLst>
              <a:ext uri="{FF2B5EF4-FFF2-40B4-BE49-F238E27FC236}">
                <a16:creationId xmlns:a16="http://schemas.microsoft.com/office/drawing/2014/main" id="{9A227729-39A6-AF4F-8B3D-68CEE1DCE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353" y="2730890"/>
            <a:ext cx="1917513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No finjas interés.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41997" name="Text Box 14">
            <a:extLst>
              <a:ext uri="{FF2B5EF4-FFF2-40B4-BE49-F238E27FC236}">
                <a16:creationId xmlns:a16="http://schemas.microsoft.com/office/drawing/2014/main" id="{B0304D67-FA8F-5C45-BDC2-0F1FD13C6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95" y="3195350"/>
            <a:ext cx="4041491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No intentes ser “eficiente” con la gente.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pic>
        <p:nvPicPr>
          <p:cNvPr id="14" name="Picture 1" descr="page2image3809824">
            <a:extLst>
              <a:ext uri="{FF2B5EF4-FFF2-40B4-BE49-F238E27FC236}">
                <a16:creationId xmlns:a16="http://schemas.microsoft.com/office/drawing/2014/main" id="{8020240C-B930-9D4E-B8A8-48F39B99C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57700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436392"/>
      </p:ext>
    </p:extLst>
  </p:cSld>
  <p:clrMapOvr>
    <a:masterClrMapping/>
  </p:clrMapOvr>
  <p:transition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3">
            <a:extLst>
              <a:ext uri="{FF2B5EF4-FFF2-40B4-BE49-F238E27FC236}">
                <a16:creationId xmlns:a16="http://schemas.microsoft.com/office/drawing/2014/main" id="{AF6F67C7-ADB7-F943-B6F7-B2D654EE4FCD}"/>
              </a:ext>
            </a:extLst>
          </p:cNvPr>
          <p:cNvSpPr>
            <a:spLocks/>
          </p:cNvSpPr>
          <p:nvPr/>
        </p:nvSpPr>
        <p:spPr bwMode="auto">
          <a:xfrm>
            <a:off x="2471208" y="937948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44035" name="Freeform 4">
            <a:extLst>
              <a:ext uri="{FF2B5EF4-FFF2-40B4-BE49-F238E27FC236}">
                <a16:creationId xmlns:a16="http://schemas.microsoft.com/office/drawing/2014/main" id="{DD4E5438-1EF0-F44D-8ED0-BDD6BA2133B1}"/>
              </a:ext>
            </a:extLst>
          </p:cNvPr>
          <p:cNvSpPr>
            <a:spLocks/>
          </p:cNvSpPr>
          <p:nvPr/>
        </p:nvSpPr>
        <p:spPr bwMode="auto">
          <a:xfrm>
            <a:off x="2891896" y="937948"/>
            <a:ext cx="4736042" cy="317500"/>
          </a:xfrm>
          <a:custGeom>
            <a:avLst/>
            <a:gdLst>
              <a:gd name="T0" fmla="*/ 0 w 4491"/>
              <a:gd name="T1" fmla="*/ 2147483646 h 240"/>
              <a:gd name="T2" fmla="*/ 2147483646 w 4491"/>
              <a:gd name="T3" fmla="*/ 2147483646 h 240"/>
              <a:gd name="T4" fmla="*/ 2147483646 w 4491"/>
              <a:gd name="T5" fmla="*/ 2147483646 h 240"/>
              <a:gd name="T6" fmla="*/ 2147483646 w 4491"/>
              <a:gd name="T7" fmla="*/ 2147483646 h 240"/>
              <a:gd name="T8" fmla="*/ 2147483646 w 4491"/>
              <a:gd name="T9" fmla="*/ 0 h 240"/>
              <a:gd name="T10" fmla="*/ 0 w 4491"/>
              <a:gd name="T11" fmla="*/ 0 h 240"/>
              <a:gd name="T12" fmla="*/ 0 w 4491"/>
              <a:gd name="T13" fmla="*/ 2147483646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91"/>
              <a:gd name="T22" fmla="*/ 0 h 240"/>
              <a:gd name="T23" fmla="*/ 4491 w 4491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91" h="240">
                <a:moveTo>
                  <a:pt x="0" y="240"/>
                </a:moveTo>
                <a:lnTo>
                  <a:pt x="4451" y="240"/>
                </a:lnTo>
                <a:cubicBezTo>
                  <a:pt x="4473" y="240"/>
                  <a:pt x="4491" y="222"/>
                  <a:pt x="4491" y="200"/>
                </a:cubicBezTo>
                <a:lnTo>
                  <a:pt x="4491" y="40"/>
                </a:lnTo>
                <a:cubicBezTo>
                  <a:pt x="4491" y="18"/>
                  <a:pt x="4473" y="0"/>
                  <a:pt x="4451" y="0"/>
                </a:cubicBezTo>
                <a:lnTo>
                  <a:pt x="0" y="0"/>
                </a:lnTo>
                <a:lnTo>
                  <a:pt x="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 sz="1500"/>
          </a:p>
        </p:txBody>
      </p:sp>
      <p:sp>
        <p:nvSpPr>
          <p:cNvPr id="44036" name="Oval 5">
            <a:extLst>
              <a:ext uri="{FF2B5EF4-FFF2-40B4-BE49-F238E27FC236}">
                <a16:creationId xmlns:a16="http://schemas.microsoft.com/office/drawing/2014/main" id="{58489778-8B80-484B-BCFC-86B65133E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229" y="997479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44037" name="Text Box 6">
            <a:extLst>
              <a:ext uri="{FF2B5EF4-FFF2-40B4-BE49-F238E27FC236}">
                <a16:creationId xmlns:a16="http://schemas.microsoft.com/office/drawing/2014/main" id="{670D012B-C754-FF43-B233-7840236DF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428" y="937948"/>
            <a:ext cx="4728104" cy="348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667">
                <a:solidFill>
                  <a:srgbClr val="A50021"/>
                </a:solidFill>
              </a:rPr>
              <a:t>3 – CREAR TRANSPARENCIA</a:t>
            </a:r>
            <a:endParaRPr lang="es-ES" altLang="es-AR" sz="1667">
              <a:solidFill>
                <a:srgbClr val="A50021"/>
              </a:solidFill>
            </a:endParaRPr>
          </a:p>
        </p:txBody>
      </p:sp>
      <p:sp>
        <p:nvSpPr>
          <p:cNvPr id="44038" name="Text Box 7">
            <a:extLst>
              <a:ext uri="{FF2B5EF4-FFF2-40B4-BE49-F238E27FC236}">
                <a16:creationId xmlns:a16="http://schemas.microsoft.com/office/drawing/2014/main" id="{AA90BAF7-2D02-3347-8496-759E61120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352021"/>
            <a:ext cx="5320111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tx2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Decir la verdad de manera que se pueda comprobar.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44039" name="Text Box 8">
            <a:extLst>
              <a:ext uri="{FF2B5EF4-FFF2-40B4-BE49-F238E27FC236}">
                <a16:creationId xmlns:a16="http://schemas.microsoft.com/office/drawing/2014/main" id="{2B9E2485-33AA-9A43-BA26-89A1FB678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729" y="1690687"/>
            <a:ext cx="2214068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tx2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Ser veraz y sincero.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44040" name="Text Box 9">
            <a:extLst>
              <a:ext uri="{FF2B5EF4-FFF2-40B4-BE49-F238E27FC236}">
                <a16:creationId xmlns:a16="http://schemas.microsoft.com/office/drawing/2014/main" id="{47ECAA67-357E-A74A-99FA-970237FC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16" y="1990990"/>
            <a:ext cx="2247731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tx2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Ser abierto y franco.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44041" name="Text Box 10">
            <a:extLst>
              <a:ext uri="{FF2B5EF4-FFF2-40B4-BE49-F238E27FC236}">
                <a16:creationId xmlns:a16="http://schemas.microsoft.com/office/drawing/2014/main" id="{AC464E44-D49C-DD4B-88BB-8B1B9FC72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084" y="2291292"/>
            <a:ext cx="3233578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tx2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Pecar en pro de revelar cosas.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44042" name="Text Box 11">
            <a:extLst>
              <a:ext uri="{FF2B5EF4-FFF2-40B4-BE49-F238E27FC236}">
                <a16:creationId xmlns:a16="http://schemas.microsoft.com/office/drawing/2014/main" id="{D7475F05-708F-2E44-942D-8F4E51FFA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563" y="2590271"/>
            <a:ext cx="5016117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tx2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Actuar bajo la premisa “lo que ves es lo que hay”.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44043" name="Text Box 12">
            <a:extLst>
              <a:ext uri="{FF2B5EF4-FFF2-40B4-BE49-F238E27FC236}">
                <a16:creationId xmlns:a16="http://schemas.microsoft.com/office/drawing/2014/main" id="{A53C00B4-51AB-C140-BC80-348E49145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8240" y="2890573"/>
            <a:ext cx="3280065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No tener agendas ocultas.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44044" name="Text Box 13">
            <a:extLst>
              <a:ext uri="{FF2B5EF4-FFF2-40B4-BE49-F238E27FC236}">
                <a16:creationId xmlns:a16="http://schemas.microsoft.com/office/drawing/2014/main" id="{4DB4AD7C-A521-3F44-BB0A-B6CBDD5CD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3190875"/>
            <a:ext cx="2759089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No esconder información.</a:t>
            </a:r>
            <a:endParaRPr lang="es-ES" altLang="es-AR" sz="1667">
              <a:solidFill>
                <a:schemeClr val="tx2"/>
              </a:solidFill>
            </a:endParaRPr>
          </a:p>
        </p:txBody>
      </p:sp>
      <p:pic>
        <p:nvPicPr>
          <p:cNvPr id="13" name="Picture 1" descr="page2image3809824">
            <a:extLst>
              <a:ext uri="{FF2B5EF4-FFF2-40B4-BE49-F238E27FC236}">
                <a16:creationId xmlns:a16="http://schemas.microsoft.com/office/drawing/2014/main" id="{F6FB45D0-B1E7-8641-B682-6FA8BDE6C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089" y="4801716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759197"/>
      </p:ext>
    </p:extLst>
  </p:cSld>
  <p:clrMapOvr>
    <a:masterClrMapping/>
  </p:clrMapOvr>
  <p:transition>
    <p:blinds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reeform 3">
            <a:extLst>
              <a:ext uri="{FF2B5EF4-FFF2-40B4-BE49-F238E27FC236}">
                <a16:creationId xmlns:a16="http://schemas.microsoft.com/office/drawing/2014/main" id="{E248CBD1-30ED-C544-8F6E-E5223C90BE7F}"/>
              </a:ext>
            </a:extLst>
          </p:cNvPr>
          <p:cNvSpPr>
            <a:spLocks/>
          </p:cNvSpPr>
          <p:nvPr/>
        </p:nvSpPr>
        <p:spPr bwMode="auto">
          <a:xfrm>
            <a:off x="530200" y="285750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46083" name="Freeform 4">
            <a:extLst>
              <a:ext uri="{FF2B5EF4-FFF2-40B4-BE49-F238E27FC236}">
                <a16:creationId xmlns:a16="http://schemas.microsoft.com/office/drawing/2014/main" id="{71204926-9419-FD40-BFCC-88F57BCFF9BE}"/>
              </a:ext>
            </a:extLst>
          </p:cNvPr>
          <p:cNvSpPr>
            <a:spLocks/>
          </p:cNvSpPr>
          <p:nvPr/>
        </p:nvSpPr>
        <p:spPr bwMode="auto">
          <a:xfrm>
            <a:off x="1154906" y="280883"/>
            <a:ext cx="4736042" cy="317500"/>
          </a:xfrm>
          <a:custGeom>
            <a:avLst/>
            <a:gdLst>
              <a:gd name="T0" fmla="*/ 0 w 4491"/>
              <a:gd name="T1" fmla="*/ 2147483646 h 240"/>
              <a:gd name="T2" fmla="*/ 2147483646 w 4491"/>
              <a:gd name="T3" fmla="*/ 2147483646 h 240"/>
              <a:gd name="T4" fmla="*/ 2147483646 w 4491"/>
              <a:gd name="T5" fmla="*/ 2147483646 h 240"/>
              <a:gd name="T6" fmla="*/ 2147483646 w 4491"/>
              <a:gd name="T7" fmla="*/ 2147483646 h 240"/>
              <a:gd name="T8" fmla="*/ 2147483646 w 4491"/>
              <a:gd name="T9" fmla="*/ 0 h 240"/>
              <a:gd name="T10" fmla="*/ 0 w 4491"/>
              <a:gd name="T11" fmla="*/ 0 h 240"/>
              <a:gd name="T12" fmla="*/ 0 w 4491"/>
              <a:gd name="T13" fmla="*/ 2147483646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91"/>
              <a:gd name="T22" fmla="*/ 0 h 240"/>
              <a:gd name="T23" fmla="*/ 4491 w 4491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91" h="240">
                <a:moveTo>
                  <a:pt x="0" y="240"/>
                </a:moveTo>
                <a:lnTo>
                  <a:pt x="4451" y="240"/>
                </a:lnTo>
                <a:cubicBezTo>
                  <a:pt x="4473" y="240"/>
                  <a:pt x="4491" y="222"/>
                  <a:pt x="4491" y="200"/>
                </a:cubicBezTo>
                <a:lnTo>
                  <a:pt x="4491" y="40"/>
                </a:lnTo>
                <a:cubicBezTo>
                  <a:pt x="4491" y="18"/>
                  <a:pt x="4473" y="0"/>
                  <a:pt x="4451" y="0"/>
                </a:cubicBezTo>
                <a:lnTo>
                  <a:pt x="0" y="0"/>
                </a:lnTo>
                <a:lnTo>
                  <a:pt x="0" y="240"/>
                </a:lnTo>
                <a:close/>
              </a:path>
            </a:pathLst>
          </a:cu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AR" sz="1500"/>
          </a:p>
        </p:txBody>
      </p:sp>
      <p:sp>
        <p:nvSpPr>
          <p:cNvPr id="46084" name="Oval 5">
            <a:extLst>
              <a:ext uri="{FF2B5EF4-FFF2-40B4-BE49-F238E27FC236}">
                <a16:creationId xmlns:a16="http://schemas.microsoft.com/office/drawing/2014/main" id="{7150C0BC-024B-9A46-89E5-001283610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353219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46085" name="Text Box 6">
            <a:extLst>
              <a:ext uri="{FF2B5EF4-FFF2-40B4-BE49-F238E27FC236}">
                <a16:creationId xmlns:a16="http://schemas.microsoft.com/office/drawing/2014/main" id="{DB10C49C-6510-E345-BDA1-A52D94B08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265194"/>
            <a:ext cx="3129732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667" dirty="0">
                <a:solidFill>
                  <a:srgbClr val="A50021"/>
                </a:solidFill>
              </a:rPr>
              <a:t>4 – CORREGIR ERRORES</a:t>
            </a:r>
            <a:endParaRPr lang="es-ES" altLang="es-AR" sz="1667" dirty="0">
              <a:solidFill>
                <a:srgbClr val="A50021"/>
              </a:solidFill>
            </a:endParaRPr>
          </a:p>
        </p:txBody>
      </p:sp>
      <p:sp>
        <p:nvSpPr>
          <p:cNvPr id="46086" name="Text Box 7">
            <a:extLst>
              <a:ext uri="{FF2B5EF4-FFF2-40B4-BE49-F238E27FC236}">
                <a16:creationId xmlns:a16="http://schemas.microsoft.com/office/drawing/2014/main" id="{21F931D8-348F-B242-8767-8386AAA7E57B}"/>
              </a:ext>
            </a:extLst>
          </p:cNvPr>
          <p:cNvSpPr txBox="1">
            <a:spLocks noChangeArrowheads="1"/>
          </p:cNvSpPr>
          <p:nvPr/>
        </p:nvSpPr>
        <p:spPr bwMode="auto">
          <a:xfrm rot="19569109">
            <a:off x="-32082" y="1688126"/>
            <a:ext cx="4341253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Remedia las cosas cuando te equivoques.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46087" name="Text Box 8">
            <a:extLst>
              <a:ext uri="{FF2B5EF4-FFF2-40B4-BE49-F238E27FC236}">
                <a16:creationId xmlns:a16="http://schemas.microsoft.com/office/drawing/2014/main" id="{4E8A84B1-0AC3-0F4B-B5B7-01797CCB3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799" y="2770604"/>
            <a:ext cx="2629246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bg1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Discúlpate rápidamente.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46088" name="Text Box 9">
            <a:extLst>
              <a:ext uri="{FF2B5EF4-FFF2-40B4-BE49-F238E27FC236}">
                <a16:creationId xmlns:a16="http://schemas.microsoft.com/office/drawing/2014/main" id="{73352D35-012C-6C4C-AD28-BA2515B94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3" y="3439380"/>
            <a:ext cx="4063933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Repara tus errores cuando sea posible.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46090" name="Text Box 11">
            <a:extLst>
              <a:ext uri="{FF2B5EF4-FFF2-40B4-BE49-F238E27FC236}">
                <a16:creationId xmlns:a16="http://schemas.microsoft.com/office/drawing/2014/main" id="{F7336CEA-BACE-854D-82D6-BD80CE8E2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07" y="5262699"/>
            <a:ext cx="3233578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bg1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Demuestra humildad personal.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46091" name="Text Box 12">
            <a:extLst>
              <a:ext uri="{FF2B5EF4-FFF2-40B4-BE49-F238E27FC236}">
                <a16:creationId xmlns:a16="http://schemas.microsoft.com/office/drawing/2014/main" id="{3306BCCB-E1E2-AB4F-95C7-648FDB4F0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0" y="1124508"/>
            <a:ext cx="2191626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No tapes las cosas.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46092" name="Text Box 13">
            <a:extLst>
              <a:ext uri="{FF2B5EF4-FFF2-40B4-BE49-F238E27FC236}">
                <a16:creationId xmlns:a16="http://schemas.microsoft.com/office/drawing/2014/main" id="{EEB2B857-1864-2541-980C-51E461A9C7CE}"/>
              </a:ext>
            </a:extLst>
          </p:cNvPr>
          <p:cNvSpPr txBox="1">
            <a:spLocks noChangeArrowheads="1"/>
          </p:cNvSpPr>
          <p:nvPr/>
        </p:nvSpPr>
        <p:spPr bwMode="auto">
          <a:xfrm rot="622334">
            <a:off x="171211" y="4311110"/>
            <a:ext cx="3584636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400" dirty="0">
                <a:solidFill>
                  <a:schemeClr val="tx2"/>
                </a:solidFill>
              </a:rPr>
              <a:t>No dejes que el orgullo se interponga 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400" dirty="0">
                <a:solidFill>
                  <a:schemeClr val="tx2"/>
                </a:solidFill>
              </a:rPr>
              <a:t>   cuando se trata de hacer lo que se debe.</a:t>
            </a:r>
            <a:endParaRPr lang="es-ES" altLang="es-AR" sz="1400" dirty="0">
              <a:solidFill>
                <a:schemeClr val="tx2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3027561-9AFE-DB44-869B-9501B2DD80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0" t="39301" r="3272" b="4641"/>
          <a:stretch/>
        </p:blipFill>
        <p:spPr>
          <a:xfrm>
            <a:off x="3970597" y="821297"/>
            <a:ext cx="5145426" cy="4873147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13" name="Picture 1" descr="page2image3809824">
            <a:extLst>
              <a:ext uri="{FF2B5EF4-FFF2-40B4-BE49-F238E27FC236}">
                <a16:creationId xmlns:a16="http://schemas.microsoft.com/office/drawing/2014/main" id="{A3812071-997D-CA48-99D3-4869E8DFA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0" y="125750"/>
            <a:ext cx="1513159" cy="45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091337"/>
      </p:ext>
    </p:extLst>
  </p:cSld>
  <p:clrMapOvr>
    <a:masterClrMapping/>
  </p:clrMapOvr>
  <p:transition>
    <p:blinds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F6D35B8-63F6-4043-8CD7-E5CAEF208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1" b="49805"/>
          <a:stretch/>
        </p:blipFill>
        <p:spPr>
          <a:xfrm>
            <a:off x="971600" y="553244"/>
            <a:ext cx="7442825" cy="4764335"/>
          </a:xfrm>
          <a:prstGeom prst="rect">
            <a:avLst/>
          </a:prstGeom>
        </p:spPr>
      </p:pic>
      <p:pic>
        <p:nvPicPr>
          <p:cNvPr id="3" name="Picture 1" descr="page2image3809824">
            <a:extLst>
              <a:ext uri="{FF2B5EF4-FFF2-40B4-BE49-F238E27FC236}">
                <a16:creationId xmlns:a16="http://schemas.microsoft.com/office/drawing/2014/main" id="{5B86C916-38BC-7F43-883B-11394E90F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4252"/>
            <a:ext cx="1460123" cy="4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1270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4A5C8DE-F326-8148-97EF-3A23B3C7D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75" b="25671"/>
          <a:stretch/>
        </p:blipFill>
        <p:spPr>
          <a:xfrm>
            <a:off x="611560" y="1417340"/>
            <a:ext cx="5703274" cy="18722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0920091-0117-B043-B0FB-6CD6A2387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328" r="76190" b="2121"/>
          <a:stretch/>
        </p:blipFill>
        <p:spPr>
          <a:xfrm rot="456617">
            <a:off x="6660232" y="1633364"/>
            <a:ext cx="2149526" cy="2737829"/>
          </a:xfrm>
          <a:prstGeom prst="rect">
            <a:avLst/>
          </a:prstGeom>
        </p:spPr>
      </p:pic>
      <p:pic>
        <p:nvPicPr>
          <p:cNvPr id="4" name="Picture 1" descr="page2image3809824">
            <a:extLst>
              <a:ext uri="{FF2B5EF4-FFF2-40B4-BE49-F238E27FC236}">
                <a16:creationId xmlns:a16="http://schemas.microsoft.com/office/drawing/2014/main" id="{800706F3-353D-7C48-92A2-1FDF14E31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52" y="265212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975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reeform 3">
            <a:extLst>
              <a:ext uri="{FF2B5EF4-FFF2-40B4-BE49-F238E27FC236}">
                <a16:creationId xmlns:a16="http://schemas.microsoft.com/office/drawing/2014/main" id="{67EC2056-1824-EE45-9260-7FB60F0A64A3}"/>
              </a:ext>
            </a:extLst>
          </p:cNvPr>
          <p:cNvSpPr>
            <a:spLocks/>
          </p:cNvSpPr>
          <p:nvPr/>
        </p:nvSpPr>
        <p:spPr bwMode="auto">
          <a:xfrm>
            <a:off x="3825009" y="3563020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50179" name="Freeform 4">
            <a:extLst>
              <a:ext uri="{FF2B5EF4-FFF2-40B4-BE49-F238E27FC236}">
                <a16:creationId xmlns:a16="http://schemas.microsoft.com/office/drawing/2014/main" id="{C61BFBD5-5AF3-D748-845A-F466C8B77977}"/>
              </a:ext>
            </a:extLst>
          </p:cNvPr>
          <p:cNvSpPr>
            <a:spLocks/>
          </p:cNvSpPr>
          <p:nvPr/>
        </p:nvSpPr>
        <p:spPr bwMode="auto">
          <a:xfrm>
            <a:off x="2891896" y="919428"/>
            <a:ext cx="4736042" cy="317500"/>
          </a:xfrm>
          <a:custGeom>
            <a:avLst/>
            <a:gdLst>
              <a:gd name="T0" fmla="*/ 0 w 4491"/>
              <a:gd name="T1" fmla="*/ 2147483646 h 240"/>
              <a:gd name="T2" fmla="*/ 2147483646 w 4491"/>
              <a:gd name="T3" fmla="*/ 2147483646 h 240"/>
              <a:gd name="T4" fmla="*/ 2147483646 w 4491"/>
              <a:gd name="T5" fmla="*/ 2147483646 h 240"/>
              <a:gd name="T6" fmla="*/ 2147483646 w 4491"/>
              <a:gd name="T7" fmla="*/ 2147483646 h 240"/>
              <a:gd name="T8" fmla="*/ 2147483646 w 4491"/>
              <a:gd name="T9" fmla="*/ 0 h 240"/>
              <a:gd name="T10" fmla="*/ 0 w 4491"/>
              <a:gd name="T11" fmla="*/ 0 h 240"/>
              <a:gd name="T12" fmla="*/ 0 w 4491"/>
              <a:gd name="T13" fmla="*/ 2147483646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91"/>
              <a:gd name="T22" fmla="*/ 0 h 240"/>
              <a:gd name="T23" fmla="*/ 4491 w 4491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91" h="240">
                <a:moveTo>
                  <a:pt x="0" y="240"/>
                </a:moveTo>
                <a:lnTo>
                  <a:pt x="4451" y="240"/>
                </a:lnTo>
                <a:cubicBezTo>
                  <a:pt x="4473" y="240"/>
                  <a:pt x="4491" y="222"/>
                  <a:pt x="4491" y="200"/>
                </a:cubicBezTo>
                <a:lnTo>
                  <a:pt x="4491" y="40"/>
                </a:lnTo>
                <a:cubicBezTo>
                  <a:pt x="4491" y="18"/>
                  <a:pt x="4473" y="0"/>
                  <a:pt x="4451" y="0"/>
                </a:cubicBezTo>
                <a:lnTo>
                  <a:pt x="0" y="0"/>
                </a:lnTo>
                <a:lnTo>
                  <a:pt x="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 sz="1500"/>
          </a:p>
        </p:txBody>
      </p:sp>
      <p:sp>
        <p:nvSpPr>
          <p:cNvPr id="50180" name="Oval 5">
            <a:extLst>
              <a:ext uri="{FF2B5EF4-FFF2-40B4-BE49-F238E27FC236}">
                <a16:creationId xmlns:a16="http://schemas.microsoft.com/office/drawing/2014/main" id="{6141B940-2317-0F45-B074-7D97E2E2F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0682" y="3630488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50181" name="Text Box 6">
            <a:extLst>
              <a:ext uri="{FF2B5EF4-FFF2-40B4-BE49-F238E27FC236}">
                <a16:creationId xmlns:a16="http://schemas.microsoft.com/office/drawing/2014/main" id="{9ECCDEF8-8847-5F45-9A05-FE8B634D1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60" y="3547331"/>
            <a:ext cx="4728104" cy="348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667" dirty="0">
                <a:solidFill>
                  <a:srgbClr val="A50021"/>
                </a:solidFill>
              </a:rPr>
              <a:t>6 – PRESENTAR RESULTADOS</a:t>
            </a:r>
            <a:endParaRPr lang="es-ES" altLang="es-AR" sz="1667" dirty="0">
              <a:solidFill>
                <a:srgbClr val="A50021"/>
              </a:solidFill>
            </a:endParaRPr>
          </a:p>
        </p:txBody>
      </p:sp>
      <p:sp>
        <p:nvSpPr>
          <p:cNvPr id="50182" name="Text Box 7">
            <a:extLst>
              <a:ext uri="{FF2B5EF4-FFF2-40B4-BE49-F238E27FC236}">
                <a16:creationId xmlns:a16="http://schemas.microsoft.com/office/drawing/2014/main" id="{C5FC26E6-3CD3-2E49-ABC5-3E2FBB3E2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0" y="4219392"/>
            <a:ext cx="4079963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Lleva un seguimiento de los resultados.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50183" name="Text Box 8">
            <a:extLst>
              <a:ext uri="{FF2B5EF4-FFF2-40B4-BE49-F238E27FC236}">
                <a16:creationId xmlns:a16="http://schemas.microsoft.com/office/drawing/2014/main" id="{41C9810B-C1D4-F344-A40D-4A3CA769CA09}"/>
              </a:ext>
            </a:extLst>
          </p:cNvPr>
          <p:cNvSpPr txBox="1">
            <a:spLocks noChangeArrowheads="1"/>
          </p:cNvSpPr>
          <p:nvPr/>
        </p:nvSpPr>
        <p:spPr bwMode="auto">
          <a:xfrm rot="20547847">
            <a:off x="552712" y="3826461"/>
            <a:ext cx="2225289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Haz lo que se debe.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50184" name="Text Box 9">
            <a:extLst>
              <a:ext uri="{FF2B5EF4-FFF2-40B4-BE49-F238E27FC236}">
                <a16:creationId xmlns:a16="http://schemas.microsoft.com/office/drawing/2014/main" id="{F59F050B-14D3-AF40-B188-FAEC697EF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4799473"/>
            <a:ext cx="3284874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Haz que las cosas salgan bien.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50185" name="Text Box 10">
            <a:extLst>
              <a:ext uri="{FF2B5EF4-FFF2-40B4-BE49-F238E27FC236}">
                <a16:creationId xmlns:a16="http://schemas.microsoft.com/office/drawing/2014/main" id="{CC8F1FE0-6A84-B54B-A246-555823D0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279" y="3967995"/>
            <a:ext cx="3174267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bg1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Cumple lo que has prometido.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50186" name="Text Box 11">
            <a:extLst>
              <a:ext uri="{FF2B5EF4-FFF2-40B4-BE49-F238E27FC236}">
                <a16:creationId xmlns:a16="http://schemas.microsoft.com/office/drawing/2014/main" id="{D8A5952E-DCF7-6146-AD3C-783754ABA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4574972"/>
            <a:ext cx="4219425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Hazlo a tiempo y dentro del presupuesto.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50187" name="Text Box 12">
            <a:extLst>
              <a:ext uri="{FF2B5EF4-FFF2-40B4-BE49-F238E27FC236}">
                <a16:creationId xmlns:a16="http://schemas.microsoft.com/office/drawing/2014/main" id="{79044E63-662F-1D4A-A756-C2BE296C29AD}"/>
              </a:ext>
            </a:extLst>
          </p:cNvPr>
          <p:cNvSpPr txBox="1">
            <a:spLocks noChangeArrowheads="1"/>
          </p:cNvSpPr>
          <p:nvPr/>
        </p:nvSpPr>
        <p:spPr bwMode="auto">
          <a:xfrm rot="21426863">
            <a:off x="2145106" y="5282734"/>
            <a:ext cx="3733714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No te comprometas excesivamente.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50188" name="Text Box 16">
            <a:extLst>
              <a:ext uri="{FF2B5EF4-FFF2-40B4-BE49-F238E27FC236}">
                <a16:creationId xmlns:a16="http://schemas.microsoft.com/office/drawing/2014/main" id="{A620679E-5D36-B240-BC06-24FD40655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20" y="4996347"/>
            <a:ext cx="3262432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No incumplas las expectativas.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50189" name="Text Box 17">
            <a:extLst>
              <a:ext uri="{FF2B5EF4-FFF2-40B4-BE49-F238E27FC236}">
                <a16:creationId xmlns:a16="http://schemas.microsoft.com/office/drawing/2014/main" id="{2E77E1CD-9C88-494C-83DC-B08F77C6D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386" y="5161756"/>
            <a:ext cx="2784160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Discúlpate por no cumplir.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4521706-2B32-6943-8C82-E6AF534FC0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20" t="74328" b="2121"/>
          <a:stretch/>
        </p:blipFill>
        <p:spPr>
          <a:xfrm>
            <a:off x="539552" y="182677"/>
            <a:ext cx="7618995" cy="3169549"/>
          </a:xfrm>
          <a:prstGeom prst="rect">
            <a:avLst/>
          </a:prstGeom>
        </p:spPr>
      </p:pic>
      <p:pic>
        <p:nvPicPr>
          <p:cNvPr id="15" name="Picture 1" descr="page2image3809824">
            <a:extLst>
              <a:ext uri="{FF2B5EF4-FFF2-40B4-BE49-F238E27FC236}">
                <a16:creationId xmlns:a16="http://schemas.microsoft.com/office/drawing/2014/main" id="{06ED4B1F-809F-8840-980B-8BEEF88E7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163" y="207910"/>
            <a:ext cx="1388115" cy="41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604766"/>
      </p:ext>
    </p:extLst>
  </p:cSld>
  <p:clrMapOvr>
    <a:masterClrMapping/>
  </p:clrMapOvr>
  <p:transition>
    <p:blinds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E248A572-9CE8-F443-9F70-730352CF582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60325"/>
            <a:ext cx="6858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CO" altLang="es-AR" sz="2000" b="1">
                <a:solidFill>
                  <a:schemeClr val="bg1"/>
                </a:solidFill>
              </a:rPr>
              <a:t>CONDUCTA Nº 5</a:t>
            </a:r>
            <a:endParaRPr lang="es-ES" altLang="es-AR" sz="2000" b="1">
              <a:solidFill>
                <a:schemeClr val="bg1"/>
              </a:solidFill>
            </a:endParaRPr>
          </a:p>
        </p:txBody>
      </p:sp>
      <p:sp>
        <p:nvSpPr>
          <p:cNvPr id="48130" name="Freeform 3">
            <a:extLst>
              <a:ext uri="{FF2B5EF4-FFF2-40B4-BE49-F238E27FC236}">
                <a16:creationId xmlns:a16="http://schemas.microsoft.com/office/drawing/2014/main" id="{B2B591C3-C75C-1848-9B85-CB85C75AA495}"/>
              </a:ext>
            </a:extLst>
          </p:cNvPr>
          <p:cNvSpPr>
            <a:spLocks/>
          </p:cNvSpPr>
          <p:nvPr/>
        </p:nvSpPr>
        <p:spPr bwMode="auto">
          <a:xfrm>
            <a:off x="2471208" y="937948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48131" name="Freeform 4">
            <a:extLst>
              <a:ext uri="{FF2B5EF4-FFF2-40B4-BE49-F238E27FC236}">
                <a16:creationId xmlns:a16="http://schemas.microsoft.com/office/drawing/2014/main" id="{622F7CB0-B26F-7040-92A8-F5724399F285}"/>
              </a:ext>
            </a:extLst>
          </p:cNvPr>
          <p:cNvSpPr>
            <a:spLocks/>
          </p:cNvSpPr>
          <p:nvPr/>
        </p:nvSpPr>
        <p:spPr bwMode="auto">
          <a:xfrm>
            <a:off x="2891896" y="919428"/>
            <a:ext cx="4736042" cy="317500"/>
          </a:xfrm>
          <a:custGeom>
            <a:avLst/>
            <a:gdLst>
              <a:gd name="T0" fmla="*/ 0 w 4491"/>
              <a:gd name="T1" fmla="*/ 2147483646 h 240"/>
              <a:gd name="T2" fmla="*/ 2147483646 w 4491"/>
              <a:gd name="T3" fmla="*/ 2147483646 h 240"/>
              <a:gd name="T4" fmla="*/ 2147483646 w 4491"/>
              <a:gd name="T5" fmla="*/ 2147483646 h 240"/>
              <a:gd name="T6" fmla="*/ 2147483646 w 4491"/>
              <a:gd name="T7" fmla="*/ 2147483646 h 240"/>
              <a:gd name="T8" fmla="*/ 2147483646 w 4491"/>
              <a:gd name="T9" fmla="*/ 0 h 240"/>
              <a:gd name="T10" fmla="*/ 0 w 4491"/>
              <a:gd name="T11" fmla="*/ 0 h 240"/>
              <a:gd name="T12" fmla="*/ 0 w 4491"/>
              <a:gd name="T13" fmla="*/ 2147483646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91"/>
              <a:gd name="T22" fmla="*/ 0 h 240"/>
              <a:gd name="T23" fmla="*/ 4491 w 4491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91" h="240">
                <a:moveTo>
                  <a:pt x="0" y="240"/>
                </a:moveTo>
                <a:lnTo>
                  <a:pt x="4451" y="240"/>
                </a:lnTo>
                <a:cubicBezTo>
                  <a:pt x="4473" y="240"/>
                  <a:pt x="4491" y="222"/>
                  <a:pt x="4491" y="200"/>
                </a:cubicBezTo>
                <a:lnTo>
                  <a:pt x="4491" y="40"/>
                </a:lnTo>
                <a:cubicBezTo>
                  <a:pt x="4491" y="18"/>
                  <a:pt x="4473" y="0"/>
                  <a:pt x="4451" y="0"/>
                </a:cubicBezTo>
                <a:lnTo>
                  <a:pt x="0" y="0"/>
                </a:lnTo>
                <a:lnTo>
                  <a:pt x="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 sz="1500"/>
          </a:p>
        </p:txBody>
      </p:sp>
      <p:sp>
        <p:nvSpPr>
          <p:cNvPr id="48132" name="Oval 5">
            <a:extLst>
              <a:ext uri="{FF2B5EF4-FFF2-40B4-BE49-F238E27FC236}">
                <a16:creationId xmlns:a16="http://schemas.microsoft.com/office/drawing/2014/main" id="{7EB88A03-7CFC-E04E-9DEA-C0FFD7E39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229" y="997479"/>
            <a:ext cx="182563" cy="182563"/>
          </a:xfrm>
          <a:prstGeom prst="ellipse">
            <a:avLst/>
          </a:prstGeom>
          <a:gradFill rotWithShape="1">
            <a:gsLst>
              <a:gs pos="0">
                <a:srgbClr val="C00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48133" name="Text Box 6">
            <a:extLst>
              <a:ext uri="{FF2B5EF4-FFF2-40B4-BE49-F238E27FC236}">
                <a16:creationId xmlns:a16="http://schemas.microsoft.com/office/drawing/2014/main" id="{D456ECEB-3584-8944-82AC-AE6917563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428" y="937948"/>
            <a:ext cx="4728104" cy="348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667">
                <a:solidFill>
                  <a:srgbClr val="A50021"/>
                </a:solidFill>
              </a:rPr>
              <a:t>5 – MOSTRAR LEALTAD</a:t>
            </a:r>
            <a:endParaRPr lang="es-ES" altLang="es-AR" sz="1667">
              <a:solidFill>
                <a:srgbClr val="A50021"/>
              </a:solidFill>
            </a:endParaRPr>
          </a:p>
        </p:txBody>
      </p:sp>
      <p:sp>
        <p:nvSpPr>
          <p:cNvPr id="48134" name="Text Box 7">
            <a:extLst>
              <a:ext uri="{FF2B5EF4-FFF2-40B4-BE49-F238E27FC236}">
                <a16:creationId xmlns:a16="http://schemas.microsoft.com/office/drawing/2014/main" id="{4C1AC69E-9D8E-5A47-BE42-D7DF03FC5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352021"/>
            <a:ext cx="3329758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bg1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Concede el mérito sin reservas.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48135" name="Text Box 8">
            <a:extLst>
              <a:ext uri="{FF2B5EF4-FFF2-40B4-BE49-F238E27FC236}">
                <a16:creationId xmlns:a16="http://schemas.microsoft.com/office/drawing/2014/main" id="{5EF94D1D-A1A2-894F-AEAD-96EC6AF59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729" y="1690687"/>
            <a:ext cx="4448654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bg1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Reconoce las contribuciones de los demás.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48136" name="Text Box 9">
            <a:extLst>
              <a:ext uri="{FF2B5EF4-FFF2-40B4-BE49-F238E27FC236}">
                <a16:creationId xmlns:a16="http://schemas.microsoft.com/office/drawing/2014/main" id="{FD4344F3-0BC2-0643-912E-DC0C7BB6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15" y="1990990"/>
            <a:ext cx="4600940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tx2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Habla sobre las personas si están presentes.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48137" name="Text Box 10">
            <a:extLst>
              <a:ext uri="{FF2B5EF4-FFF2-40B4-BE49-F238E27FC236}">
                <a16:creationId xmlns:a16="http://schemas.microsoft.com/office/drawing/2014/main" id="{4A4BF6B0-DF87-A14B-B2CD-E1F63F839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980" y="2291292"/>
            <a:ext cx="5298245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tx2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Representa a otros que no estén hablando por ellos.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48138" name="Text Box 11">
            <a:extLst>
              <a:ext uri="{FF2B5EF4-FFF2-40B4-BE49-F238E27FC236}">
                <a16:creationId xmlns:a16="http://schemas.microsoft.com/office/drawing/2014/main" id="{67648052-F76C-3B41-8121-6F4E051A1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563" y="2590271"/>
            <a:ext cx="3722494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No hables mal a espaldas de nadie.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48139" name="Text Box 12">
            <a:extLst>
              <a:ext uri="{FF2B5EF4-FFF2-40B4-BE49-F238E27FC236}">
                <a16:creationId xmlns:a16="http://schemas.microsoft.com/office/drawing/2014/main" id="{3A21C424-9FBC-754C-B3AF-08FC6445C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146" y="2890574"/>
            <a:ext cx="4338047" cy="6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No reveles la información que otros te han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667">
                <a:solidFill>
                  <a:schemeClr val="tx2"/>
                </a:solidFill>
              </a:rPr>
              <a:t>   dado en privado.</a:t>
            </a:r>
            <a:endParaRPr lang="es-ES" altLang="es-AR" sz="1667">
              <a:solidFill>
                <a:schemeClr val="tx2"/>
              </a:solidFill>
            </a:endParaRPr>
          </a:p>
        </p:txBody>
      </p:sp>
      <p:pic>
        <p:nvPicPr>
          <p:cNvPr id="14" name="Picture 1" descr="page2image3809824">
            <a:extLst>
              <a:ext uri="{FF2B5EF4-FFF2-40B4-BE49-F238E27FC236}">
                <a16:creationId xmlns:a16="http://schemas.microsoft.com/office/drawing/2014/main" id="{4AB2F6D2-2DFA-8D47-9AEF-75991A5A3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006" y="114280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342848"/>
      </p:ext>
    </p:extLst>
  </p:cSld>
  <p:clrMapOvr>
    <a:masterClrMapping/>
  </p:clrMapOvr>
  <p:transition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4626" y="530012"/>
            <a:ext cx="864096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tx2"/>
                </a:solidFill>
                <a:latin typeface="Arial Narrow" panose="020B0606020202030204" pitchFamily="34" charset="0"/>
              </a:rPr>
              <a:t>EL CUIDADO </a:t>
            </a:r>
          </a:p>
          <a:p>
            <a:r>
              <a:rPr lang="es-AR" sz="3200" dirty="0">
                <a:solidFill>
                  <a:schemeClr val="tx2"/>
                </a:solidFill>
                <a:latin typeface="Arial Narrow" panose="020B0606020202030204" pitchFamily="34" charset="0"/>
              </a:rPr>
              <a:t>CONDICIÓN DE POSIBILIDAD DE LA EXISTENCIA</a:t>
            </a:r>
          </a:p>
          <a:p>
            <a:endParaRPr lang="es-AR" sz="32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es-AR" sz="32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</a:p>
          <a:p>
            <a:endParaRPr lang="es-AR" sz="32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s-AR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B8EF4C-6036-9645-AC3E-07D732AFA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549162"/>
            <a:ext cx="5888654" cy="3312368"/>
          </a:xfrm>
          <a:prstGeom prst="rect">
            <a:avLst/>
          </a:prstGeom>
        </p:spPr>
      </p:pic>
      <p:sp>
        <p:nvSpPr>
          <p:cNvPr id="5" name="Estrella de 5 puntas 4">
            <a:extLst>
              <a:ext uri="{FF2B5EF4-FFF2-40B4-BE49-F238E27FC236}">
                <a16:creationId xmlns:a16="http://schemas.microsoft.com/office/drawing/2014/main" id="{4FB1D318-194F-0D43-B57E-E72447BA236C}"/>
              </a:ext>
            </a:extLst>
          </p:cNvPr>
          <p:cNvSpPr/>
          <p:nvPr/>
        </p:nvSpPr>
        <p:spPr>
          <a:xfrm rot="20661253">
            <a:off x="6260250" y="1649643"/>
            <a:ext cx="2569508" cy="2306519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C9734C2-BA11-DD41-A16A-2F8D5D846C28}"/>
              </a:ext>
            </a:extLst>
          </p:cNvPr>
          <p:cNvSpPr/>
          <p:nvPr/>
        </p:nvSpPr>
        <p:spPr>
          <a:xfrm rot="20542743">
            <a:off x="6819608" y="2602849"/>
            <a:ext cx="145079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CONEXIÓN</a:t>
            </a:r>
          </a:p>
        </p:txBody>
      </p:sp>
      <p:pic>
        <p:nvPicPr>
          <p:cNvPr id="8" name="Picture 1" descr="page2image3809824">
            <a:extLst>
              <a:ext uri="{FF2B5EF4-FFF2-40B4-BE49-F238E27FC236}">
                <a16:creationId xmlns:a16="http://schemas.microsoft.com/office/drawing/2014/main" id="{69517A1B-86CF-8342-838D-08E620EC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496" y="148780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096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reeform 3">
            <a:extLst>
              <a:ext uri="{FF2B5EF4-FFF2-40B4-BE49-F238E27FC236}">
                <a16:creationId xmlns:a16="http://schemas.microsoft.com/office/drawing/2014/main" id="{974A5350-A958-7F4F-94B1-FB3948932829}"/>
              </a:ext>
            </a:extLst>
          </p:cNvPr>
          <p:cNvSpPr>
            <a:spLocks/>
          </p:cNvSpPr>
          <p:nvPr/>
        </p:nvSpPr>
        <p:spPr bwMode="auto">
          <a:xfrm>
            <a:off x="467544" y="142378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52227" name="Freeform 4">
            <a:extLst>
              <a:ext uri="{FF2B5EF4-FFF2-40B4-BE49-F238E27FC236}">
                <a16:creationId xmlns:a16="http://schemas.microsoft.com/office/drawing/2014/main" id="{A13C83F1-EF85-034A-AFBC-2900F9B49F15}"/>
              </a:ext>
            </a:extLst>
          </p:cNvPr>
          <p:cNvSpPr>
            <a:spLocks/>
          </p:cNvSpPr>
          <p:nvPr/>
        </p:nvSpPr>
        <p:spPr bwMode="auto">
          <a:xfrm>
            <a:off x="2891896" y="919428"/>
            <a:ext cx="4736042" cy="317500"/>
          </a:xfrm>
          <a:custGeom>
            <a:avLst/>
            <a:gdLst>
              <a:gd name="T0" fmla="*/ 0 w 4491"/>
              <a:gd name="T1" fmla="*/ 2147483646 h 240"/>
              <a:gd name="T2" fmla="*/ 2147483646 w 4491"/>
              <a:gd name="T3" fmla="*/ 2147483646 h 240"/>
              <a:gd name="T4" fmla="*/ 2147483646 w 4491"/>
              <a:gd name="T5" fmla="*/ 2147483646 h 240"/>
              <a:gd name="T6" fmla="*/ 2147483646 w 4491"/>
              <a:gd name="T7" fmla="*/ 2147483646 h 240"/>
              <a:gd name="T8" fmla="*/ 2147483646 w 4491"/>
              <a:gd name="T9" fmla="*/ 0 h 240"/>
              <a:gd name="T10" fmla="*/ 0 w 4491"/>
              <a:gd name="T11" fmla="*/ 0 h 240"/>
              <a:gd name="T12" fmla="*/ 0 w 4491"/>
              <a:gd name="T13" fmla="*/ 2147483646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91"/>
              <a:gd name="T22" fmla="*/ 0 h 240"/>
              <a:gd name="T23" fmla="*/ 4491 w 4491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91" h="240">
                <a:moveTo>
                  <a:pt x="0" y="240"/>
                </a:moveTo>
                <a:lnTo>
                  <a:pt x="4451" y="240"/>
                </a:lnTo>
                <a:cubicBezTo>
                  <a:pt x="4473" y="240"/>
                  <a:pt x="4491" y="222"/>
                  <a:pt x="4491" y="200"/>
                </a:cubicBezTo>
                <a:lnTo>
                  <a:pt x="4491" y="40"/>
                </a:lnTo>
                <a:cubicBezTo>
                  <a:pt x="4491" y="18"/>
                  <a:pt x="4473" y="0"/>
                  <a:pt x="4451" y="0"/>
                </a:cubicBezTo>
                <a:lnTo>
                  <a:pt x="0" y="0"/>
                </a:lnTo>
                <a:lnTo>
                  <a:pt x="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 sz="1500"/>
          </a:p>
        </p:txBody>
      </p:sp>
      <p:sp>
        <p:nvSpPr>
          <p:cNvPr id="52228" name="Oval 5">
            <a:extLst>
              <a:ext uri="{FF2B5EF4-FFF2-40B4-BE49-F238E27FC236}">
                <a16:creationId xmlns:a16="http://schemas.microsoft.com/office/drawing/2014/main" id="{6D196E0C-546B-384B-9C0F-5CC02113909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66903" y="220976"/>
            <a:ext cx="146563" cy="153458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52229" name="Text Box 6">
            <a:extLst>
              <a:ext uri="{FF2B5EF4-FFF2-40B4-BE49-F238E27FC236}">
                <a16:creationId xmlns:a16="http://schemas.microsoft.com/office/drawing/2014/main" id="{B3C53B1B-E515-5941-AF30-9611B032F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03" y="123266"/>
            <a:ext cx="1901593" cy="348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667" dirty="0">
                <a:solidFill>
                  <a:srgbClr val="A50021"/>
                </a:solidFill>
              </a:rPr>
              <a:t>7 - MEJORAR</a:t>
            </a:r>
            <a:endParaRPr lang="es-ES" altLang="es-AR" sz="1667" dirty="0">
              <a:solidFill>
                <a:srgbClr val="A50021"/>
              </a:solidFill>
            </a:endParaRPr>
          </a:p>
        </p:txBody>
      </p:sp>
      <p:sp>
        <p:nvSpPr>
          <p:cNvPr id="52230" name="Text Box 7">
            <a:extLst>
              <a:ext uri="{FF2B5EF4-FFF2-40B4-BE49-F238E27FC236}">
                <a16:creationId xmlns:a16="http://schemas.microsoft.com/office/drawing/2014/main" id="{304D99E6-4C66-B14D-BA43-E71E770F5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176" y="4505306"/>
            <a:ext cx="2497800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Mejora continuamente.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52231" name="Text Box 8">
            <a:extLst>
              <a:ext uri="{FF2B5EF4-FFF2-40B4-BE49-F238E27FC236}">
                <a16:creationId xmlns:a16="http://schemas.microsoft.com/office/drawing/2014/main" id="{6A724684-73D1-F444-8517-B4239758A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3005316"/>
            <a:ext cx="2844048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Aumenta tus capacidades.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52232" name="Text Box 9">
            <a:extLst>
              <a:ext uri="{FF2B5EF4-FFF2-40B4-BE49-F238E27FC236}">
                <a16:creationId xmlns:a16="http://schemas.microsoft.com/office/drawing/2014/main" id="{F10CBAB5-7111-2842-84C6-AB9DF71ED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327" y="5142048"/>
            <a:ext cx="2807179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Se un aprendiz constante.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52233" name="Text Box 10">
            <a:extLst>
              <a:ext uri="{FF2B5EF4-FFF2-40B4-BE49-F238E27FC236}">
                <a16:creationId xmlns:a16="http://schemas.microsoft.com/office/drawing/2014/main" id="{06369EA0-6FC4-0A44-B510-B6A5683B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40" y="2563243"/>
            <a:ext cx="5004896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Desarrolla sistemas de obtención de información.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52234" name="Text Box 11">
            <a:extLst>
              <a:ext uri="{FF2B5EF4-FFF2-40B4-BE49-F238E27FC236}">
                <a16:creationId xmlns:a16="http://schemas.microsoft.com/office/drawing/2014/main" id="{6BC6288F-71D7-CF40-93EB-3EFB848BC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924" y="459878"/>
            <a:ext cx="4530407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Actúa conforme a las opiniones que recibas.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52235" name="Text Box 12">
            <a:extLst>
              <a:ext uri="{FF2B5EF4-FFF2-40B4-BE49-F238E27FC236}">
                <a16:creationId xmlns:a16="http://schemas.microsoft.com/office/drawing/2014/main" id="{6CC0B88C-D857-A04E-8BB6-04CF226A7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592" y="876504"/>
            <a:ext cx="3911648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Agradece a la gente sus comentarios.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52236" name="Text Box 13">
            <a:extLst>
              <a:ext uri="{FF2B5EF4-FFF2-40B4-BE49-F238E27FC236}">
                <a16:creationId xmlns:a16="http://schemas.microsoft.com/office/drawing/2014/main" id="{2EB76495-0059-A646-B6C8-6AC3D28EC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9215" y="3627039"/>
            <a:ext cx="5020403" cy="6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No te consideres por encima de las opiniones de otros.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52237" name="Text Box 14">
            <a:extLst>
              <a:ext uri="{FF2B5EF4-FFF2-40B4-BE49-F238E27FC236}">
                <a16:creationId xmlns:a16="http://schemas.microsoft.com/office/drawing/2014/main" id="{6382128E-7033-4040-A479-6ACA817CF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625" y="1446418"/>
            <a:ext cx="4667375" cy="86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No des por sentado que los conocimientos y 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667" dirty="0">
                <a:solidFill>
                  <a:schemeClr val="tx2"/>
                </a:solidFill>
              </a:rPr>
              <a:t>   habilidades actuales, serán suficientes para el futuro.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6D7337B-22DE-B14B-AB77-9FCDBC5E0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9" y="992795"/>
            <a:ext cx="3835961" cy="4056058"/>
          </a:xfrm>
          <a:prstGeom prst="rect">
            <a:avLst/>
          </a:prstGeom>
        </p:spPr>
      </p:pic>
      <p:pic>
        <p:nvPicPr>
          <p:cNvPr id="15" name="Picture 1" descr="page2image3809824">
            <a:extLst>
              <a:ext uri="{FF2B5EF4-FFF2-40B4-BE49-F238E27FC236}">
                <a16:creationId xmlns:a16="http://schemas.microsoft.com/office/drawing/2014/main" id="{03BA8DDA-3FE6-3744-95A0-F36446EDF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85835"/>
            <a:ext cx="1244099" cy="37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885428"/>
      </p:ext>
    </p:extLst>
  </p:cSld>
  <p:clrMapOvr>
    <a:masterClrMapping/>
  </p:clrMapOvr>
  <p:transition>
    <p:blinds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reeform 3">
            <a:extLst>
              <a:ext uri="{FF2B5EF4-FFF2-40B4-BE49-F238E27FC236}">
                <a16:creationId xmlns:a16="http://schemas.microsoft.com/office/drawing/2014/main" id="{56DDF372-1FAA-ED4A-BED5-2CFB2A1D10CF}"/>
              </a:ext>
            </a:extLst>
          </p:cNvPr>
          <p:cNvSpPr>
            <a:spLocks/>
          </p:cNvSpPr>
          <p:nvPr/>
        </p:nvSpPr>
        <p:spPr bwMode="auto">
          <a:xfrm>
            <a:off x="2471208" y="898261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54275" name="Freeform 4">
            <a:extLst>
              <a:ext uri="{FF2B5EF4-FFF2-40B4-BE49-F238E27FC236}">
                <a16:creationId xmlns:a16="http://schemas.microsoft.com/office/drawing/2014/main" id="{1E263CAA-705E-C241-A88F-1A2E1F1BFDDF}"/>
              </a:ext>
            </a:extLst>
          </p:cNvPr>
          <p:cNvSpPr>
            <a:spLocks/>
          </p:cNvSpPr>
          <p:nvPr/>
        </p:nvSpPr>
        <p:spPr bwMode="auto">
          <a:xfrm>
            <a:off x="2891896" y="919428"/>
            <a:ext cx="4736042" cy="317500"/>
          </a:xfrm>
          <a:custGeom>
            <a:avLst/>
            <a:gdLst>
              <a:gd name="T0" fmla="*/ 0 w 4491"/>
              <a:gd name="T1" fmla="*/ 2147483646 h 240"/>
              <a:gd name="T2" fmla="*/ 2147483646 w 4491"/>
              <a:gd name="T3" fmla="*/ 2147483646 h 240"/>
              <a:gd name="T4" fmla="*/ 2147483646 w 4491"/>
              <a:gd name="T5" fmla="*/ 2147483646 h 240"/>
              <a:gd name="T6" fmla="*/ 2147483646 w 4491"/>
              <a:gd name="T7" fmla="*/ 2147483646 h 240"/>
              <a:gd name="T8" fmla="*/ 2147483646 w 4491"/>
              <a:gd name="T9" fmla="*/ 0 h 240"/>
              <a:gd name="T10" fmla="*/ 0 w 4491"/>
              <a:gd name="T11" fmla="*/ 0 h 240"/>
              <a:gd name="T12" fmla="*/ 0 w 4491"/>
              <a:gd name="T13" fmla="*/ 2147483646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91"/>
              <a:gd name="T22" fmla="*/ 0 h 240"/>
              <a:gd name="T23" fmla="*/ 4491 w 4491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91" h="240">
                <a:moveTo>
                  <a:pt x="0" y="240"/>
                </a:moveTo>
                <a:lnTo>
                  <a:pt x="4451" y="240"/>
                </a:lnTo>
                <a:cubicBezTo>
                  <a:pt x="4473" y="240"/>
                  <a:pt x="4491" y="222"/>
                  <a:pt x="4491" y="200"/>
                </a:cubicBezTo>
                <a:lnTo>
                  <a:pt x="4491" y="40"/>
                </a:lnTo>
                <a:cubicBezTo>
                  <a:pt x="4491" y="18"/>
                  <a:pt x="4473" y="0"/>
                  <a:pt x="4451" y="0"/>
                </a:cubicBezTo>
                <a:lnTo>
                  <a:pt x="0" y="0"/>
                </a:lnTo>
                <a:lnTo>
                  <a:pt x="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 sz="1500"/>
          </a:p>
        </p:txBody>
      </p:sp>
      <p:sp>
        <p:nvSpPr>
          <p:cNvPr id="54276" name="Oval 5">
            <a:extLst>
              <a:ext uri="{FF2B5EF4-FFF2-40B4-BE49-F238E27FC236}">
                <a16:creationId xmlns:a16="http://schemas.microsoft.com/office/drawing/2014/main" id="{170EA9B2-7317-FE49-9B50-B5F501ED4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229" y="971021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54277" name="Text Box 6">
            <a:extLst>
              <a:ext uri="{FF2B5EF4-FFF2-40B4-BE49-F238E27FC236}">
                <a16:creationId xmlns:a16="http://schemas.microsoft.com/office/drawing/2014/main" id="{D199A84B-34CC-434D-9F1B-453C2C880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657" y="892969"/>
            <a:ext cx="4728104" cy="348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667">
                <a:solidFill>
                  <a:srgbClr val="A50021"/>
                </a:solidFill>
              </a:rPr>
              <a:t>8 – AFRONTAR LA REALIDAD</a:t>
            </a:r>
            <a:endParaRPr lang="es-ES" altLang="es-AR" sz="1667">
              <a:solidFill>
                <a:srgbClr val="A50021"/>
              </a:solidFill>
            </a:endParaRPr>
          </a:p>
        </p:txBody>
      </p:sp>
      <p:sp>
        <p:nvSpPr>
          <p:cNvPr id="54278" name="Text Box 7">
            <a:extLst>
              <a:ext uri="{FF2B5EF4-FFF2-40B4-BE49-F238E27FC236}">
                <a16:creationId xmlns:a16="http://schemas.microsoft.com/office/drawing/2014/main" id="{57DF33E4-38F5-2540-8229-9DD8368F2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514740"/>
            <a:ext cx="4148893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Aborda el asunto delicado directamente.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54279" name="Text Box 8">
            <a:extLst>
              <a:ext uri="{FF2B5EF4-FFF2-40B4-BE49-F238E27FC236}">
                <a16:creationId xmlns:a16="http://schemas.microsoft.com/office/drawing/2014/main" id="{81DD04A0-FD1E-9849-B149-4CB2B9421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729" y="1871927"/>
            <a:ext cx="2773516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tx2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Reconoce lo que se calla.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54280" name="Text Box 9">
            <a:extLst>
              <a:ext uri="{FF2B5EF4-FFF2-40B4-BE49-F238E27FC236}">
                <a16:creationId xmlns:a16="http://schemas.microsoft.com/office/drawing/2014/main" id="{D9D5B747-6AB5-CE47-8A76-0ED49FFA7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15" y="2229115"/>
            <a:ext cx="3701654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tx2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Lleva con valor las conversaciones.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54281" name="Text Box 11">
            <a:extLst>
              <a:ext uri="{FF2B5EF4-FFF2-40B4-BE49-F238E27FC236}">
                <a16:creationId xmlns:a16="http://schemas.microsoft.com/office/drawing/2014/main" id="{551CD943-D55B-2A40-80BF-FBD1548D5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729" y="2590271"/>
            <a:ext cx="4634602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No eludas los temas que de verdad importan.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54282" name="Text Box 12">
            <a:extLst>
              <a:ext uri="{FF2B5EF4-FFF2-40B4-BE49-F238E27FC236}">
                <a16:creationId xmlns:a16="http://schemas.microsoft.com/office/drawing/2014/main" id="{4B8980C9-2047-6F48-B1CC-C6FF130A2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729" y="2890573"/>
            <a:ext cx="3640740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bg1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No escondas la cabeza bajo el ala.</a:t>
            </a:r>
            <a:endParaRPr lang="es-ES" altLang="es-AR" sz="1667">
              <a:solidFill>
                <a:schemeClr val="tx2"/>
              </a:solidFill>
            </a:endParaRPr>
          </a:p>
        </p:txBody>
      </p:sp>
      <p:pic>
        <p:nvPicPr>
          <p:cNvPr id="11" name="Picture 1" descr="page2image3809824">
            <a:extLst>
              <a:ext uri="{FF2B5EF4-FFF2-40B4-BE49-F238E27FC236}">
                <a16:creationId xmlns:a16="http://schemas.microsoft.com/office/drawing/2014/main" id="{4D1E09E6-304F-5441-87D0-12ACFEE34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95" y="4585692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777954"/>
      </p:ext>
    </p:extLst>
  </p:cSld>
  <p:clrMapOvr>
    <a:masterClrMapping/>
  </p:clrMapOvr>
  <p:transition>
    <p:blinds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reeform 3">
            <a:extLst>
              <a:ext uri="{FF2B5EF4-FFF2-40B4-BE49-F238E27FC236}">
                <a16:creationId xmlns:a16="http://schemas.microsoft.com/office/drawing/2014/main" id="{58ABA901-B13F-E148-8FA6-2F86FC73C7F2}"/>
              </a:ext>
            </a:extLst>
          </p:cNvPr>
          <p:cNvSpPr>
            <a:spLocks/>
          </p:cNvSpPr>
          <p:nvPr/>
        </p:nvSpPr>
        <p:spPr bwMode="auto">
          <a:xfrm>
            <a:off x="2471208" y="932657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56323" name="Freeform 4">
            <a:extLst>
              <a:ext uri="{FF2B5EF4-FFF2-40B4-BE49-F238E27FC236}">
                <a16:creationId xmlns:a16="http://schemas.microsoft.com/office/drawing/2014/main" id="{9732B061-98C7-084A-8021-BA7D8B3308B9}"/>
              </a:ext>
            </a:extLst>
          </p:cNvPr>
          <p:cNvSpPr>
            <a:spLocks/>
          </p:cNvSpPr>
          <p:nvPr/>
        </p:nvSpPr>
        <p:spPr bwMode="auto">
          <a:xfrm>
            <a:off x="2891896" y="919428"/>
            <a:ext cx="4736042" cy="317500"/>
          </a:xfrm>
          <a:custGeom>
            <a:avLst/>
            <a:gdLst>
              <a:gd name="T0" fmla="*/ 0 w 4491"/>
              <a:gd name="T1" fmla="*/ 2147483646 h 240"/>
              <a:gd name="T2" fmla="*/ 2147483646 w 4491"/>
              <a:gd name="T3" fmla="*/ 2147483646 h 240"/>
              <a:gd name="T4" fmla="*/ 2147483646 w 4491"/>
              <a:gd name="T5" fmla="*/ 2147483646 h 240"/>
              <a:gd name="T6" fmla="*/ 2147483646 w 4491"/>
              <a:gd name="T7" fmla="*/ 2147483646 h 240"/>
              <a:gd name="T8" fmla="*/ 2147483646 w 4491"/>
              <a:gd name="T9" fmla="*/ 0 h 240"/>
              <a:gd name="T10" fmla="*/ 0 w 4491"/>
              <a:gd name="T11" fmla="*/ 0 h 240"/>
              <a:gd name="T12" fmla="*/ 0 w 4491"/>
              <a:gd name="T13" fmla="*/ 2147483646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91"/>
              <a:gd name="T22" fmla="*/ 0 h 240"/>
              <a:gd name="T23" fmla="*/ 4491 w 4491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91" h="240">
                <a:moveTo>
                  <a:pt x="0" y="240"/>
                </a:moveTo>
                <a:lnTo>
                  <a:pt x="4451" y="240"/>
                </a:lnTo>
                <a:cubicBezTo>
                  <a:pt x="4473" y="240"/>
                  <a:pt x="4491" y="222"/>
                  <a:pt x="4491" y="200"/>
                </a:cubicBezTo>
                <a:lnTo>
                  <a:pt x="4491" y="40"/>
                </a:lnTo>
                <a:cubicBezTo>
                  <a:pt x="4491" y="18"/>
                  <a:pt x="4473" y="0"/>
                  <a:pt x="4451" y="0"/>
                </a:cubicBezTo>
                <a:lnTo>
                  <a:pt x="0" y="0"/>
                </a:lnTo>
                <a:lnTo>
                  <a:pt x="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 sz="1500"/>
          </a:p>
        </p:txBody>
      </p:sp>
      <p:sp>
        <p:nvSpPr>
          <p:cNvPr id="56324" name="Oval 5">
            <a:extLst>
              <a:ext uri="{FF2B5EF4-FFF2-40B4-BE49-F238E27FC236}">
                <a16:creationId xmlns:a16="http://schemas.microsoft.com/office/drawing/2014/main" id="{DF0CA4F2-04C3-A940-B5DD-E71667AA4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229" y="997479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56325" name="Text Box 6">
            <a:extLst>
              <a:ext uri="{FF2B5EF4-FFF2-40B4-BE49-F238E27FC236}">
                <a16:creationId xmlns:a16="http://schemas.microsoft.com/office/drawing/2014/main" id="{BC3636E9-FA84-2B4B-BFFE-9F9AF8C94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26" y="919427"/>
            <a:ext cx="4728104" cy="348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667">
                <a:solidFill>
                  <a:srgbClr val="A50021"/>
                </a:solidFill>
              </a:rPr>
              <a:t>9 – CLARIFICAR LAS EXPECTATIVAS</a:t>
            </a:r>
            <a:endParaRPr lang="es-ES" altLang="es-AR" sz="1667">
              <a:solidFill>
                <a:srgbClr val="A50021"/>
              </a:solidFill>
            </a:endParaRPr>
          </a:p>
        </p:txBody>
      </p:sp>
      <p:sp>
        <p:nvSpPr>
          <p:cNvPr id="56326" name="Text Box 7">
            <a:extLst>
              <a:ext uri="{FF2B5EF4-FFF2-40B4-BE49-F238E27FC236}">
                <a16:creationId xmlns:a16="http://schemas.microsoft.com/office/drawing/2014/main" id="{62B5D760-E892-2F4F-AEA6-6807FCA9F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352021"/>
            <a:ext cx="3736920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Comunica y revela las expectativas.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56327" name="Text Box 8">
            <a:extLst>
              <a:ext uri="{FF2B5EF4-FFF2-40B4-BE49-F238E27FC236}">
                <a16:creationId xmlns:a16="http://schemas.microsoft.com/office/drawing/2014/main" id="{C323A9E4-C918-C841-9561-C71B6D9C9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730" y="1690687"/>
            <a:ext cx="1249253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tx2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Valídalas.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56328" name="Text Box 9">
            <a:extLst>
              <a:ext uri="{FF2B5EF4-FFF2-40B4-BE49-F238E27FC236}">
                <a16:creationId xmlns:a16="http://schemas.microsoft.com/office/drawing/2014/main" id="{68FC6A19-2EAE-134D-A015-EDF87ADB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16" y="1990990"/>
            <a:ext cx="4070345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Renegócialas si es necesario y posible.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56329" name="Text Box 10">
            <a:extLst>
              <a:ext uri="{FF2B5EF4-FFF2-40B4-BE49-F238E27FC236}">
                <a16:creationId xmlns:a16="http://schemas.microsoft.com/office/drawing/2014/main" id="{263E29A4-31AB-AA4C-81C1-5409FC160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729" y="2291292"/>
            <a:ext cx="3366627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tx2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No quebrantes las expectativas.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56330" name="Text Box 11">
            <a:extLst>
              <a:ext uri="{FF2B5EF4-FFF2-40B4-BE49-F238E27FC236}">
                <a16:creationId xmlns:a16="http://schemas.microsoft.com/office/drawing/2014/main" id="{F44F7B10-C63B-4344-A190-675433D34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729" y="2590271"/>
            <a:ext cx="5456943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No des por sentado que las expectativas están claras.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56331" name="Text Box 12">
            <a:extLst>
              <a:ext uri="{FF2B5EF4-FFF2-40B4-BE49-F238E27FC236}">
                <a16:creationId xmlns:a16="http://schemas.microsoft.com/office/drawing/2014/main" id="{2FC56907-7553-C840-B1FF-954E40445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730" y="2890574"/>
            <a:ext cx="4519507" cy="6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Ten en cuenta que a veces las expectativas 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667">
                <a:solidFill>
                  <a:schemeClr val="tx2"/>
                </a:solidFill>
              </a:rPr>
              <a:t>   no son compartidas.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A64818-0BC0-744A-92C7-85C452A11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3189552"/>
            <a:ext cx="1655567" cy="2007375"/>
          </a:xfrm>
          <a:prstGeom prst="rect">
            <a:avLst/>
          </a:prstGeom>
        </p:spPr>
      </p:pic>
      <p:pic>
        <p:nvPicPr>
          <p:cNvPr id="13" name="Picture 1" descr="page2image3809824">
            <a:extLst>
              <a:ext uri="{FF2B5EF4-FFF2-40B4-BE49-F238E27FC236}">
                <a16:creationId xmlns:a16="http://schemas.microsoft.com/office/drawing/2014/main" id="{182E878A-6570-AE44-8720-ED98371A5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837"/>
            <a:ext cx="2180203" cy="65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306705"/>
      </p:ext>
    </p:extLst>
  </p:cSld>
  <p:clrMapOvr>
    <a:masterClrMapping/>
  </p:clrMapOvr>
  <p:transition>
    <p:blinds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reeform 3">
            <a:extLst>
              <a:ext uri="{FF2B5EF4-FFF2-40B4-BE49-F238E27FC236}">
                <a16:creationId xmlns:a16="http://schemas.microsoft.com/office/drawing/2014/main" id="{8AFFC981-9DBB-6848-945D-71BB46C86A90}"/>
              </a:ext>
            </a:extLst>
          </p:cNvPr>
          <p:cNvSpPr>
            <a:spLocks/>
          </p:cNvSpPr>
          <p:nvPr/>
        </p:nvSpPr>
        <p:spPr bwMode="auto">
          <a:xfrm>
            <a:off x="2471208" y="916782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58371" name="Freeform 4">
            <a:extLst>
              <a:ext uri="{FF2B5EF4-FFF2-40B4-BE49-F238E27FC236}">
                <a16:creationId xmlns:a16="http://schemas.microsoft.com/office/drawing/2014/main" id="{46BD5BA8-E31F-9145-B978-4DFE795001D3}"/>
              </a:ext>
            </a:extLst>
          </p:cNvPr>
          <p:cNvSpPr>
            <a:spLocks/>
          </p:cNvSpPr>
          <p:nvPr/>
        </p:nvSpPr>
        <p:spPr bwMode="auto">
          <a:xfrm>
            <a:off x="2891896" y="919428"/>
            <a:ext cx="4736042" cy="317500"/>
          </a:xfrm>
          <a:custGeom>
            <a:avLst/>
            <a:gdLst>
              <a:gd name="T0" fmla="*/ 0 w 4491"/>
              <a:gd name="T1" fmla="*/ 2147483646 h 240"/>
              <a:gd name="T2" fmla="*/ 2147483646 w 4491"/>
              <a:gd name="T3" fmla="*/ 2147483646 h 240"/>
              <a:gd name="T4" fmla="*/ 2147483646 w 4491"/>
              <a:gd name="T5" fmla="*/ 2147483646 h 240"/>
              <a:gd name="T6" fmla="*/ 2147483646 w 4491"/>
              <a:gd name="T7" fmla="*/ 2147483646 h 240"/>
              <a:gd name="T8" fmla="*/ 2147483646 w 4491"/>
              <a:gd name="T9" fmla="*/ 0 h 240"/>
              <a:gd name="T10" fmla="*/ 0 w 4491"/>
              <a:gd name="T11" fmla="*/ 0 h 240"/>
              <a:gd name="T12" fmla="*/ 0 w 4491"/>
              <a:gd name="T13" fmla="*/ 2147483646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91"/>
              <a:gd name="T22" fmla="*/ 0 h 240"/>
              <a:gd name="T23" fmla="*/ 4491 w 4491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91" h="240">
                <a:moveTo>
                  <a:pt x="0" y="240"/>
                </a:moveTo>
                <a:lnTo>
                  <a:pt x="4451" y="240"/>
                </a:lnTo>
                <a:cubicBezTo>
                  <a:pt x="4473" y="240"/>
                  <a:pt x="4491" y="222"/>
                  <a:pt x="4491" y="200"/>
                </a:cubicBezTo>
                <a:lnTo>
                  <a:pt x="4491" y="40"/>
                </a:lnTo>
                <a:cubicBezTo>
                  <a:pt x="4491" y="18"/>
                  <a:pt x="4473" y="0"/>
                  <a:pt x="4451" y="0"/>
                </a:cubicBezTo>
                <a:lnTo>
                  <a:pt x="0" y="0"/>
                </a:lnTo>
                <a:lnTo>
                  <a:pt x="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 sz="1500"/>
          </a:p>
        </p:txBody>
      </p:sp>
      <p:sp>
        <p:nvSpPr>
          <p:cNvPr id="58372" name="Oval 5">
            <a:extLst>
              <a:ext uri="{FF2B5EF4-FFF2-40B4-BE49-F238E27FC236}">
                <a16:creationId xmlns:a16="http://schemas.microsoft.com/office/drawing/2014/main" id="{948B10A8-1ED7-B54B-87C1-DD07DD95F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229" y="997479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58373" name="Text Box 6">
            <a:extLst>
              <a:ext uri="{FF2B5EF4-FFF2-40B4-BE49-F238E27FC236}">
                <a16:creationId xmlns:a16="http://schemas.microsoft.com/office/drawing/2014/main" id="{26BFA58D-4D05-644A-8C7B-8972C634A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428" y="937948"/>
            <a:ext cx="4728104" cy="3488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667">
                <a:solidFill>
                  <a:srgbClr val="A50021"/>
                </a:solidFill>
              </a:rPr>
              <a:t>10 – PRACTICAR LA RESPONSABILIDAD</a:t>
            </a:r>
            <a:endParaRPr lang="es-ES" altLang="es-AR" sz="1667">
              <a:solidFill>
                <a:srgbClr val="A50021"/>
              </a:solidFill>
            </a:endParaRPr>
          </a:p>
        </p:txBody>
      </p:sp>
      <p:sp>
        <p:nvSpPr>
          <p:cNvPr id="58374" name="Text Box 7">
            <a:extLst>
              <a:ext uri="{FF2B5EF4-FFF2-40B4-BE49-F238E27FC236}">
                <a16:creationId xmlns:a16="http://schemas.microsoft.com/office/drawing/2014/main" id="{588F8E25-A848-1949-A68E-4D8AB998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011" y="1352021"/>
            <a:ext cx="3223959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tx2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Mantén tus responsabilidades.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58375" name="Text Box 8">
            <a:extLst>
              <a:ext uri="{FF2B5EF4-FFF2-40B4-BE49-F238E27FC236}">
                <a16:creationId xmlns:a16="http://schemas.microsoft.com/office/drawing/2014/main" id="{898B37ED-1415-7048-A582-ED6618153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011" y="1690687"/>
            <a:ext cx="4956806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Haz que los demás se mantengan responsables.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58376" name="Text Box 9">
            <a:extLst>
              <a:ext uri="{FF2B5EF4-FFF2-40B4-BE49-F238E27FC236}">
                <a16:creationId xmlns:a16="http://schemas.microsoft.com/office/drawing/2014/main" id="{74E23D4A-9B03-6E41-BD04-989B8EFBF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011" y="1990990"/>
            <a:ext cx="3700052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Responsabilízate de los resultados.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58377" name="Text Box 10">
            <a:extLst>
              <a:ext uri="{FF2B5EF4-FFF2-40B4-BE49-F238E27FC236}">
                <a16:creationId xmlns:a16="http://schemas.microsoft.com/office/drawing/2014/main" id="{097C8663-2FC8-444C-B874-900D3C168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011" y="2291292"/>
            <a:ext cx="6764993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Deja claro cómo vas a comunicar tus acciones (y las de los demás).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58378" name="Text Box 11">
            <a:extLst>
              <a:ext uri="{FF2B5EF4-FFF2-40B4-BE49-F238E27FC236}">
                <a16:creationId xmlns:a16="http://schemas.microsoft.com/office/drawing/2014/main" id="{25F275C7-306B-7B49-9F20-FAEE8D365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011" y="2596886"/>
            <a:ext cx="4259499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No evites o eludas las responsabilidades.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58379" name="Text Box 12">
            <a:extLst>
              <a:ext uri="{FF2B5EF4-FFF2-40B4-BE49-F238E27FC236}">
                <a16:creationId xmlns:a16="http://schemas.microsoft.com/office/drawing/2014/main" id="{0B037630-2FC8-E146-A81C-E3BE657DC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011" y="2895865"/>
            <a:ext cx="4960012" cy="6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No culpes a los demás o los señales con el dedo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667">
                <a:solidFill>
                  <a:schemeClr val="tx2"/>
                </a:solidFill>
              </a:rPr>
              <a:t>   cuando las cosas vayan mal.</a:t>
            </a:r>
            <a:endParaRPr lang="es-ES" altLang="es-AR" sz="1667">
              <a:solidFill>
                <a:schemeClr val="tx2"/>
              </a:solidFill>
            </a:endParaRPr>
          </a:p>
        </p:txBody>
      </p:sp>
      <p:pic>
        <p:nvPicPr>
          <p:cNvPr id="12" name="Picture 1" descr="page2image3809824">
            <a:extLst>
              <a:ext uri="{FF2B5EF4-FFF2-40B4-BE49-F238E27FC236}">
                <a16:creationId xmlns:a16="http://schemas.microsoft.com/office/drawing/2014/main" id="{19D5B14C-ACEA-EF46-A860-3E8B086B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95" y="4657700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472257"/>
      </p:ext>
    </p:extLst>
  </p:cSld>
  <p:clrMapOvr>
    <a:masterClrMapping/>
  </p:clrMapOvr>
  <p:transition>
    <p:blinds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reeform 3">
            <a:extLst>
              <a:ext uri="{FF2B5EF4-FFF2-40B4-BE49-F238E27FC236}">
                <a16:creationId xmlns:a16="http://schemas.microsoft.com/office/drawing/2014/main" id="{141BAE67-CD0A-FD4E-8D88-55FED0F52F76}"/>
              </a:ext>
            </a:extLst>
          </p:cNvPr>
          <p:cNvSpPr>
            <a:spLocks/>
          </p:cNvSpPr>
          <p:nvPr/>
        </p:nvSpPr>
        <p:spPr bwMode="auto">
          <a:xfrm>
            <a:off x="2380588" y="302473"/>
            <a:ext cx="345282" cy="317500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60419" name="Freeform 4">
            <a:extLst>
              <a:ext uri="{FF2B5EF4-FFF2-40B4-BE49-F238E27FC236}">
                <a16:creationId xmlns:a16="http://schemas.microsoft.com/office/drawing/2014/main" id="{366A89CC-7340-564B-AB24-84216C7BC638}"/>
              </a:ext>
            </a:extLst>
          </p:cNvPr>
          <p:cNvSpPr>
            <a:spLocks/>
          </p:cNvSpPr>
          <p:nvPr/>
        </p:nvSpPr>
        <p:spPr bwMode="auto">
          <a:xfrm>
            <a:off x="2891896" y="817563"/>
            <a:ext cx="4736042" cy="317500"/>
          </a:xfrm>
          <a:custGeom>
            <a:avLst/>
            <a:gdLst>
              <a:gd name="T0" fmla="*/ 0 w 4491"/>
              <a:gd name="T1" fmla="*/ 2147483646 h 240"/>
              <a:gd name="T2" fmla="*/ 2147483646 w 4491"/>
              <a:gd name="T3" fmla="*/ 2147483646 h 240"/>
              <a:gd name="T4" fmla="*/ 2147483646 w 4491"/>
              <a:gd name="T5" fmla="*/ 2147483646 h 240"/>
              <a:gd name="T6" fmla="*/ 2147483646 w 4491"/>
              <a:gd name="T7" fmla="*/ 2147483646 h 240"/>
              <a:gd name="T8" fmla="*/ 2147483646 w 4491"/>
              <a:gd name="T9" fmla="*/ 0 h 240"/>
              <a:gd name="T10" fmla="*/ 0 w 4491"/>
              <a:gd name="T11" fmla="*/ 0 h 240"/>
              <a:gd name="T12" fmla="*/ 0 w 4491"/>
              <a:gd name="T13" fmla="*/ 2147483646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91"/>
              <a:gd name="T22" fmla="*/ 0 h 240"/>
              <a:gd name="T23" fmla="*/ 4491 w 4491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91" h="240">
                <a:moveTo>
                  <a:pt x="0" y="240"/>
                </a:moveTo>
                <a:lnTo>
                  <a:pt x="4451" y="240"/>
                </a:lnTo>
                <a:cubicBezTo>
                  <a:pt x="4473" y="240"/>
                  <a:pt x="4491" y="222"/>
                  <a:pt x="4491" y="200"/>
                </a:cubicBezTo>
                <a:lnTo>
                  <a:pt x="4491" y="40"/>
                </a:lnTo>
                <a:cubicBezTo>
                  <a:pt x="4491" y="18"/>
                  <a:pt x="4473" y="0"/>
                  <a:pt x="4451" y="0"/>
                </a:cubicBezTo>
                <a:lnTo>
                  <a:pt x="0" y="0"/>
                </a:lnTo>
                <a:lnTo>
                  <a:pt x="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 sz="1500"/>
          </a:p>
        </p:txBody>
      </p:sp>
      <p:sp>
        <p:nvSpPr>
          <p:cNvPr id="60420" name="Oval 5">
            <a:extLst>
              <a:ext uri="{FF2B5EF4-FFF2-40B4-BE49-F238E27FC236}">
                <a16:creationId xmlns:a16="http://schemas.microsoft.com/office/drawing/2014/main" id="{3B8A0179-C95F-B743-B541-99A7C5521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947" y="369941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60421" name="Text Box 6">
            <a:extLst>
              <a:ext uri="{FF2B5EF4-FFF2-40B4-BE49-F238E27FC236}">
                <a16:creationId xmlns:a16="http://schemas.microsoft.com/office/drawing/2014/main" id="{32D85529-EF8E-3E4F-A055-3A8CC0059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490" y="302473"/>
            <a:ext cx="4728104" cy="3488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667">
                <a:solidFill>
                  <a:srgbClr val="A50021"/>
                </a:solidFill>
              </a:rPr>
              <a:t>11 – ESCUCHAR PRIMERO</a:t>
            </a:r>
            <a:endParaRPr lang="es-ES" altLang="es-AR" sz="1667">
              <a:solidFill>
                <a:srgbClr val="A50021"/>
              </a:solidFill>
            </a:endParaRPr>
          </a:p>
        </p:txBody>
      </p:sp>
      <p:sp>
        <p:nvSpPr>
          <p:cNvPr id="60422" name="Text Box 7">
            <a:extLst>
              <a:ext uri="{FF2B5EF4-FFF2-40B4-BE49-F238E27FC236}">
                <a16:creationId xmlns:a16="http://schemas.microsoft.com/office/drawing/2014/main" id="{14F8D037-0485-7B4E-A9F0-3C3601FA7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914" y="5059159"/>
            <a:ext cx="2724849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Escucha antes de hablar.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60423" name="Text Box 8">
            <a:extLst>
              <a:ext uri="{FF2B5EF4-FFF2-40B4-BE49-F238E27FC236}">
                <a16:creationId xmlns:a16="http://schemas.microsoft.com/office/drawing/2014/main" id="{A0A7CF95-7361-5445-900D-6C58E817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216" y="5226600"/>
            <a:ext cx="2536272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Entiende y diagnostica.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60424" name="Text Box 9">
            <a:extLst>
              <a:ext uri="{FF2B5EF4-FFF2-40B4-BE49-F238E27FC236}">
                <a16:creationId xmlns:a16="http://schemas.microsoft.com/office/drawing/2014/main" id="{BC41782F-D27D-0148-B0AA-80DD17DDE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83" y="1794078"/>
            <a:ext cx="5078634" cy="6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Escucha con los oídos, pero también con los ojos 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667" dirty="0">
                <a:solidFill>
                  <a:schemeClr val="tx2"/>
                </a:solidFill>
              </a:rPr>
              <a:t>   y con el corazón.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60425" name="Text Box 10">
            <a:extLst>
              <a:ext uri="{FF2B5EF4-FFF2-40B4-BE49-F238E27FC236}">
                <a16:creationId xmlns:a16="http://schemas.microsoft.com/office/drawing/2014/main" id="{54A337C5-406B-0E4F-B8D7-A8F0DD0EC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4" y="4404817"/>
            <a:ext cx="5312032" cy="6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Averigua cuáles son las conductas más importantes 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667" dirty="0">
                <a:solidFill>
                  <a:schemeClr val="tx2"/>
                </a:solidFill>
              </a:rPr>
              <a:t>   para las personas con las que trabajas.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60426" name="Text Box 11">
            <a:extLst>
              <a:ext uri="{FF2B5EF4-FFF2-40B4-BE49-F238E27FC236}">
                <a16:creationId xmlns:a16="http://schemas.microsoft.com/office/drawing/2014/main" id="{7703BDCF-7424-6D47-BA73-11B42D185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4" y="2934014"/>
            <a:ext cx="4649030" cy="6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>
                <a:solidFill>
                  <a:schemeClr val="tx2"/>
                </a:solidFill>
              </a:rPr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No des por sentado que sabes cuáles son las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667" dirty="0">
                <a:solidFill>
                  <a:schemeClr val="tx2"/>
                </a:solidFill>
              </a:rPr>
              <a:t>   preocupaciones de los demás.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sp>
        <p:nvSpPr>
          <p:cNvPr id="60427" name="Text Box 12">
            <a:extLst>
              <a:ext uri="{FF2B5EF4-FFF2-40B4-BE49-F238E27FC236}">
                <a16:creationId xmlns:a16="http://schemas.microsoft.com/office/drawing/2014/main" id="{504EF3CA-350A-D842-AFBC-315A4189A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86" y="912446"/>
            <a:ext cx="4530407" cy="6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 dirty="0"/>
              <a:t> </a:t>
            </a:r>
            <a:r>
              <a:rPr lang="es-CO" altLang="es-AR" sz="1667" dirty="0">
                <a:solidFill>
                  <a:schemeClr val="tx2"/>
                </a:solidFill>
              </a:rPr>
              <a:t>No asumas que tienes todas las respuestas,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667" dirty="0">
                <a:solidFill>
                  <a:schemeClr val="tx2"/>
                </a:solidFill>
              </a:rPr>
              <a:t>   o todas las preguntas.</a:t>
            </a:r>
            <a:endParaRPr lang="es-ES" altLang="es-AR" sz="1667" dirty="0">
              <a:solidFill>
                <a:schemeClr val="tx2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7E90EC1-75AC-7341-9BDF-B384A395F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2846">
            <a:off x="5233099" y="366099"/>
            <a:ext cx="2690819" cy="4401085"/>
          </a:xfrm>
          <a:prstGeom prst="rect">
            <a:avLst/>
          </a:prstGeom>
        </p:spPr>
      </p:pic>
      <p:pic>
        <p:nvPicPr>
          <p:cNvPr id="13" name="Picture 1" descr="page2image3809824">
            <a:extLst>
              <a:ext uri="{FF2B5EF4-FFF2-40B4-BE49-F238E27FC236}">
                <a16:creationId xmlns:a16="http://schemas.microsoft.com/office/drawing/2014/main" id="{9E3F4D42-26FE-1E44-A656-90D00BF2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7" y="5099087"/>
            <a:ext cx="1576821" cy="4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93455"/>
      </p:ext>
    </p:extLst>
  </p:cSld>
  <p:clrMapOvr>
    <a:masterClrMapping/>
  </p:clrMapOvr>
  <p:transition>
    <p:blinds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reeform 3">
            <a:extLst>
              <a:ext uri="{FF2B5EF4-FFF2-40B4-BE49-F238E27FC236}">
                <a16:creationId xmlns:a16="http://schemas.microsoft.com/office/drawing/2014/main" id="{A2DF58C5-A371-7448-9F71-D345AE755582}"/>
              </a:ext>
            </a:extLst>
          </p:cNvPr>
          <p:cNvSpPr>
            <a:spLocks/>
          </p:cNvSpPr>
          <p:nvPr/>
        </p:nvSpPr>
        <p:spPr bwMode="auto">
          <a:xfrm>
            <a:off x="2471208" y="937949"/>
            <a:ext cx="345282" cy="359833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62467" name="Freeform 4">
            <a:extLst>
              <a:ext uri="{FF2B5EF4-FFF2-40B4-BE49-F238E27FC236}">
                <a16:creationId xmlns:a16="http://schemas.microsoft.com/office/drawing/2014/main" id="{AD0E0E19-FD9A-3B49-837D-D98575C0EE36}"/>
              </a:ext>
            </a:extLst>
          </p:cNvPr>
          <p:cNvSpPr>
            <a:spLocks/>
          </p:cNvSpPr>
          <p:nvPr/>
        </p:nvSpPr>
        <p:spPr bwMode="auto">
          <a:xfrm>
            <a:off x="2891896" y="919428"/>
            <a:ext cx="4736042" cy="378354"/>
          </a:xfrm>
          <a:custGeom>
            <a:avLst/>
            <a:gdLst>
              <a:gd name="T0" fmla="*/ 0 w 4491"/>
              <a:gd name="T1" fmla="*/ 2147483646 h 240"/>
              <a:gd name="T2" fmla="*/ 2147483646 w 4491"/>
              <a:gd name="T3" fmla="*/ 2147483646 h 240"/>
              <a:gd name="T4" fmla="*/ 2147483646 w 4491"/>
              <a:gd name="T5" fmla="*/ 2147483646 h 240"/>
              <a:gd name="T6" fmla="*/ 2147483646 w 4491"/>
              <a:gd name="T7" fmla="*/ 2147483646 h 240"/>
              <a:gd name="T8" fmla="*/ 2147483646 w 4491"/>
              <a:gd name="T9" fmla="*/ 0 h 240"/>
              <a:gd name="T10" fmla="*/ 0 w 4491"/>
              <a:gd name="T11" fmla="*/ 0 h 240"/>
              <a:gd name="T12" fmla="*/ 0 w 4491"/>
              <a:gd name="T13" fmla="*/ 2147483646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91"/>
              <a:gd name="T22" fmla="*/ 0 h 240"/>
              <a:gd name="T23" fmla="*/ 4491 w 4491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91" h="240">
                <a:moveTo>
                  <a:pt x="0" y="240"/>
                </a:moveTo>
                <a:lnTo>
                  <a:pt x="4451" y="240"/>
                </a:lnTo>
                <a:cubicBezTo>
                  <a:pt x="4473" y="240"/>
                  <a:pt x="4491" y="222"/>
                  <a:pt x="4491" y="200"/>
                </a:cubicBezTo>
                <a:lnTo>
                  <a:pt x="4491" y="40"/>
                </a:lnTo>
                <a:cubicBezTo>
                  <a:pt x="4491" y="18"/>
                  <a:pt x="4473" y="0"/>
                  <a:pt x="4451" y="0"/>
                </a:cubicBezTo>
                <a:lnTo>
                  <a:pt x="0" y="0"/>
                </a:lnTo>
                <a:lnTo>
                  <a:pt x="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 sz="1500"/>
          </a:p>
        </p:txBody>
      </p:sp>
      <p:sp>
        <p:nvSpPr>
          <p:cNvPr id="62468" name="Oval 5">
            <a:extLst>
              <a:ext uri="{FF2B5EF4-FFF2-40B4-BE49-F238E27FC236}">
                <a16:creationId xmlns:a16="http://schemas.microsoft.com/office/drawing/2014/main" id="{FCF7FA7C-3325-2748-9840-B6E47B3BF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229" y="1021292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62469" name="Text Box 6">
            <a:extLst>
              <a:ext uri="{FF2B5EF4-FFF2-40B4-BE49-F238E27FC236}">
                <a16:creationId xmlns:a16="http://schemas.microsoft.com/office/drawing/2014/main" id="{43EF3D0F-C8DD-E744-95A9-D85CACA29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428" y="937948"/>
            <a:ext cx="4728104" cy="3488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667">
                <a:solidFill>
                  <a:srgbClr val="A50021"/>
                </a:solidFill>
              </a:rPr>
              <a:t>12 – MANTENER LOS COMPROMISOS</a:t>
            </a:r>
            <a:endParaRPr lang="es-ES" altLang="es-AR" sz="1667">
              <a:solidFill>
                <a:srgbClr val="A50021"/>
              </a:solidFill>
            </a:endParaRPr>
          </a:p>
        </p:txBody>
      </p:sp>
      <p:sp>
        <p:nvSpPr>
          <p:cNvPr id="62470" name="Text Box 7">
            <a:extLst>
              <a:ext uri="{FF2B5EF4-FFF2-40B4-BE49-F238E27FC236}">
                <a16:creationId xmlns:a16="http://schemas.microsoft.com/office/drawing/2014/main" id="{1725D7D7-D6D0-C341-AB31-953797FDA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352021"/>
            <a:ext cx="3770584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Di qué vas a hacer y después hazlo.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62471" name="Text Box 8">
            <a:extLst>
              <a:ext uri="{FF2B5EF4-FFF2-40B4-BE49-F238E27FC236}">
                <a16:creationId xmlns:a16="http://schemas.microsoft.com/office/drawing/2014/main" id="{39C9BD5F-20B0-DC41-8D43-51B32B12F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729" y="1690687"/>
            <a:ext cx="5601213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Piensa bien los compromisos que asumes y mantenlos.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62472" name="Text Box 9">
            <a:extLst>
              <a:ext uri="{FF2B5EF4-FFF2-40B4-BE49-F238E27FC236}">
                <a16:creationId xmlns:a16="http://schemas.microsoft.com/office/drawing/2014/main" id="{87C3687F-D12F-BC4E-A4E0-0D0886B8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15" y="1990990"/>
            <a:ext cx="4886274" cy="6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Convierte el mantenimiento de los compromisos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667">
                <a:solidFill>
                  <a:schemeClr val="tx2"/>
                </a:solidFill>
              </a:rPr>
              <a:t>   en el símbolo de tu dignidad.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62473" name="Text Box 10">
            <a:extLst>
              <a:ext uri="{FF2B5EF4-FFF2-40B4-BE49-F238E27FC236}">
                <a16:creationId xmlns:a16="http://schemas.microsoft.com/office/drawing/2014/main" id="{4B7F03EC-A9B6-254C-AC74-E11BCC250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729" y="2536032"/>
            <a:ext cx="4267515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bg1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No traiciones la confianza que te otorgan.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62474" name="Text Box 11">
            <a:extLst>
              <a:ext uri="{FF2B5EF4-FFF2-40B4-BE49-F238E27FC236}">
                <a16:creationId xmlns:a16="http://schemas.microsoft.com/office/drawing/2014/main" id="{97F565F1-11B8-8742-B487-8CE30FB41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729" y="2895865"/>
            <a:ext cx="5371983" cy="6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tx2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No intentes salirte pos la tangente en un compromiso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667">
                <a:solidFill>
                  <a:schemeClr val="tx2"/>
                </a:solidFill>
              </a:rPr>
              <a:t>   que no hayas cumplido.</a:t>
            </a:r>
            <a:endParaRPr lang="es-ES" altLang="es-AR" sz="1667">
              <a:solidFill>
                <a:schemeClr val="tx2"/>
              </a:solidFill>
            </a:endParaRPr>
          </a:p>
        </p:txBody>
      </p:sp>
      <p:pic>
        <p:nvPicPr>
          <p:cNvPr id="11" name="Picture 1" descr="page2image3809824">
            <a:extLst>
              <a:ext uri="{FF2B5EF4-FFF2-40B4-BE49-F238E27FC236}">
                <a16:creationId xmlns:a16="http://schemas.microsoft.com/office/drawing/2014/main" id="{21836A38-7819-284D-A86E-7A480D074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85692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361773"/>
      </p:ext>
    </p:extLst>
  </p:cSld>
  <p:clrMapOvr>
    <a:masterClrMapping/>
  </p:clrMapOvr>
  <p:transition>
    <p:blinds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reeform 3">
            <a:extLst>
              <a:ext uri="{FF2B5EF4-FFF2-40B4-BE49-F238E27FC236}">
                <a16:creationId xmlns:a16="http://schemas.microsoft.com/office/drawing/2014/main" id="{964F3228-2261-7E49-ACD6-048C0033301D}"/>
              </a:ext>
            </a:extLst>
          </p:cNvPr>
          <p:cNvSpPr>
            <a:spLocks/>
          </p:cNvSpPr>
          <p:nvPr/>
        </p:nvSpPr>
        <p:spPr bwMode="auto">
          <a:xfrm>
            <a:off x="2471208" y="937949"/>
            <a:ext cx="345282" cy="359833"/>
          </a:xfrm>
          <a:custGeom>
            <a:avLst/>
            <a:gdLst>
              <a:gd name="T0" fmla="*/ 2147483646 w 264"/>
              <a:gd name="T1" fmla="*/ 0 h 240"/>
              <a:gd name="T2" fmla="*/ 0 w 264"/>
              <a:gd name="T3" fmla="*/ 2147483646 h 240"/>
              <a:gd name="T4" fmla="*/ 0 w 264"/>
              <a:gd name="T5" fmla="*/ 2147483646 h 240"/>
              <a:gd name="T6" fmla="*/ 2147483646 w 264"/>
              <a:gd name="T7" fmla="*/ 2147483646 h 240"/>
              <a:gd name="T8" fmla="*/ 2147483646 w 264"/>
              <a:gd name="T9" fmla="*/ 2147483646 h 240"/>
              <a:gd name="T10" fmla="*/ 2147483646 w 264"/>
              <a:gd name="T11" fmla="*/ 0 h 240"/>
              <a:gd name="T12" fmla="*/ 2147483646 w 264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"/>
              <a:gd name="T22" fmla="*/ 0 h 240"/>
              <a:gd name="T23" fmla="*/ 264 w 26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" h="24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lnTo>
                  <a:pt x="0" y="200"/>
                </a:lnTo>
                <a:cubicBezTo>
                  <a:pt x="0" y="222"/>
                  <a:pt x="18" y="240"/>
                  <a:pt x="40" y="240"/>
                </a:cubicBezTo>
                <a:lnTo>
                  <a:pt x="264" y="240"/>
                </a:lnTo>
                <a:lnTo>
                  <a:pt x="264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 sz="1500"/>
          </a:p>
        </p:txBody>
      </p:sp>
      <p:sp>
        <p:nvSpPr>
          <p:cNvPr id="64515" name="Freeform 4">
            <a:extLst>
              <a:ext uri="{FF2B5EF4-FFF2-40B4-BE49-F238E27FC236}">
                <a16:creationId xmlns:a16="http://schemas.microsoft.com/office/drawing/2014/main" id="{88FB1C43-D323-5C4F-BAF5-7995A4D8E638}"/>
              </a:ext>
            </a:extLst>
          </p:cNvPr>
          <p:cNvSpPr>
            <a:spLocks/>
          </p:cNvSpPr>
          <p:nvPr/>
        </p:nvSpPr>
        <p:spPr bwMode="auto">
          <a:xfrm>
            <a:off x="2891896" y="919428"/>
            <a:ext cx="4736042" cy="378354"/>
          </a:xfrm>
          <a:custGeom>
            <a:avLst/>
            <a:gdLst>
              <a:gd name="T0" fmla="*/ 0 w 4491"/>
              <a:gd name="T1" fmla="*/ 2147483646 h 240"/>
              <a:gd name="T2" fmla="*/ 2147483646 w 4491"/>
              <a:gd name="T3" fmla="*/ 2147483646 h 240"/>
              <a:gd name="T4" fmla="*/ 2147483646 w 4491"/>
              <a:gd name="T5" fmla="*/ 2147483646 h 240"/>
              <a:gd name="T6" fmla="*/ 2147483646 w 4491"/>
              <a:gd name="T7" fmla="*/ 2147483646 h 240"/>
              <a:gd name="T8" fmla="*/ 2147483646 w 4491"/>
              <a:gd name="T9" fmla="*/ 0 h 240"/>
              <a:gd name="T10" fmla="*/ 0 w 4491"/>
              <a:gd name="T11" fmla="*/ 0 h 240"/>
              <a:gd name="T12" fmla="*/ 0 w 4491"/>
              <a:gd name="T13" fmla="*/ 2147483646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91"/>
              <a:gd name="T22" fmla="*/ 0 h 240"/>
              <a:gd name="T23" fmla="*/ 4491 w 4491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91" h="240">
                <a:moveTo>
                  <a:pt x="0" y="240"/>
                </a:moveTo>
                <a:lnTo>
                  <a:pt x="4451" y="240"/>
                </a:lnTo>
                <a:cubicBezTo>
                  <a:pt x="4473" y="240"/>
                  <a:pt x="4491" y="222"/>
                  <a:pt x="4491" y="200"/>
                </a:cubicBezTo>
                <a:lnTo>
                  <a:pt x="4491" y="40"/>
                </a:lnTo>
                <a:cubicBezTo>
                  <a:pt x="4491" y="18"/>
                  <a:pt x="4473" y="0"/>
                  <a:pt x="4451" y="0"/>
                </a:cubicBezTo>
                <a:lnTo>
                  <a:pt x="0" y="0"/>
                </a:lnTo>
                <a:lnTo>
                  <a:pt x="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 sz="1500"/>
          </a:p>
        </p:txBody>
      </p:sp>
      <p:sp>
        <p:nvSpPr>
          <p:cNvPr id="64516" name="Oval 5">
            <a:extLst>
              <a:ext uri="{FF2B5EF4-FFF2-40B4-BE49-F238E27FC236}">
                <a16:creationId xmlns:a16="http://schemas.microsoft.com/office/drawing/2014/main" id="{643B9A44-DF6F-0E44-A507-CFB8E5330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229" y="1033199"/>
            <a:ext cx="182563" cy="1825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500"/>
          </a:p>
        </p:txBody>
      </p:sp>
      <p:sp>
        <p:nvSpPr>
          <p:cNvPr id="64517" name="Text Box 6">
            <a:extLst>
              <a:ext uri="{FF2B5EF4-FFF2-40B4-BE49-F238E27FC236}">
                <a16:creationId xmlns:a16="http://schemas.microsoft.com/office/drawing/2014/main" id="{7426CA64-F562-FA48-9CE4-31E721A89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428" y="937948"/>
            <a:ext cx="4728104" cy="3488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altLang="es-AR" sz="1667">
                <a:solidFill>
                  <a:srgbClr val="A50021"/>
                </a:solidFill>
              </a:rPr>
              <a:t>13 – AMPLIAR LA CONFIANZA</a:t>
            </a:r>
            <a:endParaRPr lang="es-ES" altLang="es-AR" sz="1667">
              <a:solidFill>
                <a:srgbClr val="A50021"/>
              </a:solidFill>
            </a:endParaRPr>
          </a:p>
        </p:txBody>
      </p:sp>
      <p:sp>
        <p:nvSpPr>
          <p:cNvPr id="64518" name="Text Box 7">
            <a:extLst>
              <a:ext uri="{FF2B5EF4-FFF2-40B4-BE49-F238E27FC236}">
                <a16:creationId xmlns:a16="http://schemas.microsoft.com/office/drawing/2014/main" id="{40412E1B-40D4-4D44-A957-F0E855AAC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449" y="1352021"/>
            <a:ext cx="3483069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Muéstrate predispuesto a confiar.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64519" name="Text Box 8">
            <a:extLst>
              <a:ext uri="{FF2B5EF4-FFF2-40B4-BE49-F238E27FC236}">
                <a16:creationId xmlns:a16="http://schemas.microsoft.com/office/drawing/2014/main" id="{B9441505-CD38-F64A-84A6-CD9656F26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542" y="1690688"/>
            <a:ext cx="5205271" cy="86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Amplía la confianza de manera generosa a quienes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667">
                <a:solidFill>
                  <a:schemeClr val="tx2"/>
                </a:solidFill>
              </a:rPr>
              <a:t>   se la hayan ganado y condicionalmente a los que 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667">
                <a:solidFill>
                  <a:schemeClr val="tx2"/>
                </a:solidFill>
              </a:rPr>
              <a:t>   estén intentándolo.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64520" name="Text Box 9">
            <a:extLst>
              <a:ext uri="{FF2B5EF4-FFF2-40B4-BE49-F238E27FC236}">
                <a16:creationId xmlns:a16="http://schemas.microsoft.com/office/drawing/2014/main" id="{FCE01EBB-D644-4241-A9C0-F06D023D7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542" y="2476500"/>
            <a:ext cx="6599884" cy="86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>
                <a:solidFill>
                  <a:schemeClr val="bg1"/>
                </a:solidFill>
              </a:rPr>
              <a:t> </a:t>
            </a:r>
            <a:r>
              <a:rPr lang="es-CO" altLang="es-AR" sz="1667">
                <a:solidFill>
                  <a:schemeClr val="tx2"/>
                </a:solidFill>
              </a:rPr>
              <a:t>Aprende a ampliar la confianza de manera adecuada basándote 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667">
                <a:solidFill>
                  <a:schemeClr val="tx2"/>
                </a:solidFill>
              </a:rPr>
              <a:t>   en la situación, el riesgo y la credibilidad (carácter y competencia)</a:t>
            </a:r>
          </a:p>
          <a:p>
            <a:pPr eaLnBrk="1" hangingPunct="1">
              <a:buClr>
                <a:srgbClr val="941208"/>
              </a:buClr>
              <a:buFont typeface="Wingdings" pitchFamily="2" charset="2"/>
              <a:buNone/>
            </a:pPr>
            <a:r>
              <a:rPr lang="es-CO" altLang="es-AR" sz="1667">
                <a:solidFill>
                  <a:schemeClr val="tx2"/>
                </a:solidFill>
              </a:rPr>
              <a:t>   de las personas implicadas.</a:t>
            </a:r>
            <a:endParaRPr lang="es-ES" altLang="es-AR" sz="1667">
              <a:solidFill>
                <a:schemeClr val="tx2"/>
              </a:solidFill>
            </a:endParaRPr>
          </a:p>
        </p:txBody>
      </p:sp>
      <p:sp>
        <p:nvSpPr>
          <p:cNvPr id="64521" name="Text Box 10">
            <a:extLst>
              <a:ext uri="{FF2B5EF4-FFF2-40B4-BE49-F238E27FC236}">
                <a16:creationId xmlns:a16="http://schemas.microsoft.com/office/drawing/2014/main" id="{C36E0C1C-CA41-2F4B-8D3B-CDEDEB9D7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542" y="3257021"/>
            <a:ext cx="6490879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41208"/>
              </a:buClr>
              <a:buFont typeface="Wingdings" pitchFamily="2" charset="2"/>
              <a:buChar char="§"/>
            </a:pPr>
            <a:r>
              <a:rPr lang="es-CO" altLang="es-AR" sz="1500"/>
              <a:t> </a:t>
            </a:r>
            <a:r>
              <a:rPr lang="es-CO" altLang="es-AR" sz="1667">
                <a:solidFill>
                  <a:schemeClr val="tx2"/>
                </a:solidFill>
              </a:rPr>
              <a:t>No contengas la confianza por que exista algún riesgo implicado.</a:t>
            </a:r>
            <a:endParaRPr lang="es-ES" altLang="es-AR" sz="1667">
              <a:solidFill>
                <a:schemeClr val="tx2"/>
              </a:solidFill>
            </a:endParaRPr>
          </a:p>
        </p:txBody>
      </p:sp>
      <p:pic>
        <p:nvPicPr>
          <p:cNvPr id="10" name="Picture 1" descr="page2image3809824">
            <a:extLst>
              <a:ext uri="{FF2B5EF4-FFF2-40B4-BE49-F238E27FC236}">
                <a16:creationId xmlns:a16="http://schemas.microsoft.com/office/drawing/2014/main" id="{662D2482-2B50-B244-9207-36E09E00D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85692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045377"/>
      </p:ext>
    </p:extLst>
  </p:cSld>
  <p:clrMapOvr>
    <a:masterClrMapping/>
  </p:clrMapOvr>
  <p:transition>
    <p:blinds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8922A57-4DE8-0B46-BBE4-78CBF25D2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82983"/>
            <a:ext cx="8064896" cy="525519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5A20E50-4965-B245-916F-696156AADABC}"/>
              </a:ext>
            </a:extLst>
          </p:cNvPr>
          <p:cNvSpPr txBox="1"/>
          <p:nvPr/>
        </p:nvSpPr>
        <p:spPr>
          <a:xfrm>
            <a:off x="2072607" y="1557986"/>
            <a:ext cx="4120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b="1" dirty="0"/>
              <a:t>¿Qué ocurre cuando hay DESCONFIANZA </a:t>
            </a:r>
          </a:p>
          <a:p>
            <a:pPr algn="ctr"/>
            <a:r>
              <a:rPr lang="es-AR" b="1" dirty="0"/>
              <a:t> en la Organización?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B539DC4-AACB-4B4B-B541-B3B73AD44636}"/>
              </a:ext>
            </a:extLst>
          </p:cNvPr>
          <p:cNvSpPr txBox="1"/>
          <p:nvPr/>
        </p:nvSpPr>
        <p:spPr>
          <a:xfrm>
            <a:off x="6444208" y="4801716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REDUNDANCIA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3B563A-230D-3F49-A0B7-FEC6D77CDE70}"/>
              </a:ext>
            </a:extLst>
          </p:cNvPr>
          <p:cNvSpPr txBox="1"/>
          <p:nvPr/>
        </p:nvSpPr>
        <p:spPr>
          <a:xfrm>
            <a:off x="2369312" y="4732056"/>
            <a:ext cx="142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BUROCRACIA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86480A-B630-F644-8458-73C4D6184959}"/>
              </a:ext>
            </a:extLst>
          </p:cNvPr>
          <p:cNvSpPr txBox="1"/>
          <p:nvPr/>
        </p:nvSpPr>
        <p:spPr>
          <a:xfrm>
            <a:off x="6053716" y="4225652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CONTAGIO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EC90E6-2989-8D4B-A046-AD63A6C8E24B}"/>
              </a:ext>
            </a:extLst>
          </p:cNvPr>
          <p:cNvSpPr txBox="1"/>
          <p:nvPr/>
        </p:nvSpPr>
        <p:spPr>
          <a:xfrm>
            <a:off x="2018362" y="441031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DESCONEXIÓN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0E37A1-3B5B-AC47-BA73-54E4ED36DF39}"/>
              </a:ext>
            </a:extLst>
          </p:cNvPr>
          <p:cNvSpPr txBox="1"/>
          <p:nvPr/>
        </p:nvSpPr>
        <p:spPr>
          <a:xfrm>
            <a:off x="3991588" y="4444506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POLÍTICAS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65A3C3-BA71-A545-9259-33E64F8E7370}"/>
              </a:ext>
            </a:extLst>
          </p:cNvPr>
          <p:cNvSpPr txBox="1"/>
          <p:nvPr/>
        </p:nvSpPr>
        <p:spPr>
          <a:xfrm>
            <a:off x="3658780" y="480171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FRAUDE</a:t>
            </a:r>
          </a:p>
        </p:txBody>
      </p:sp>
      <p:pic>
        <p:nvPicPr>
          <p:cNvPr id="10" name="Picture 1" descr="page2image3809824">
            <a:extLst>
              <a:ext uri="{FF2B5EF4-FFF2-40B4-BE49-F238E27FC236}">
                <a16:creationId xmlns:a16="http://schemas.microsoft.com/office/drawing/2014/main" id="{77FFFA54-00DD-CF4E-8005-4B482EA28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9188"/>
            <a:ext cx="1244099" cy="37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9917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142993-17FD-EC48-823E-BF5F78CC3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9" y="0"/>
            <a:ext cx="73958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792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480C14-9DD1-F348-8D64-15AD69EE9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9" y="0"/>
            <a:ext cx="73958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27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479861-BBA1-C841-9EA7-230CCD1553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1358" r="1930" b="2294"/>
          <a:stretch/>
        </p:blipFill>
        <p:spPr>
          <a:xfrm rot="5400000">
            <a:off x="227517" y="721263"/>
            <a:ext cx="5952662" cy="4464496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isometricLeftDown"/>
            <a:lightRig rig="threePt" dir="t"/>
          </a:scene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B28415-E422-0541-8E05-BD90A4DEA04B}"/>
              </a:ext>
            </a:extLst>
          </p:cNvPr>
          <p:cNvSpPr txBox="1"/>
          <p:nvPr/>
        </p:nvSpPr>
        <p:spPr>
          <a:xfrm>
            <a:off x="6084168" y="2353444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/>
              <a:t>TEJIDO</a:t>
            </a:r>
          </a:p>
          <a:p>
            <a:pPr algn="ctr"/>
            <a:r>
              <a:rPr lang="es-AR" sz="2800" dirty="0"/>
              <a:t>HAZ / CORDÓN</a:t>
            </a:r>
          </a:p>
        </p:txBody>
      </p:sp>
      <p:pic>
        <p:nvPicPr>
          <p:cNvPr id="4" name="Picture 1" descr="page2image3809824">
            <a:extLst>
              <a:ext uri="{FF2B5EF4-FFF2-40B4-BE49-F238E27FC236}">
                <a16:creationId xmlns:a16="http://schemas.microsoft.com/office/drawing/2014/main" id="{1C08E7F9-5982-9046-BAE8-11A72851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21196"/>
            <a:ext cx="1820163" cy="54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3421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8BB074-38E0-C944-816E-D94070EB7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9" y="0"/>
            <a:ext cx="73958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496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55D26AE-84B8-4442-8BF6-685EECFA7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59" y="0"/>
            <a:ext cx="73958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76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2image3809824">
            <a:extLst>
              <a:ext uri="{FF2B5EF4-FFF2-40B4-BE49-F238E27FC236}">
                <a16:creationId xmlns:a16="http://schemas.microsoft.com/office/drawing/2014/main" id="{4F0EB579-88D8-9F47-A0B2-E14DADB3A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3002"/>
            <a:ext cx="1634837" cy="4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C6FE2FB-7C6B-8744-8175-16F14ECE4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5981" r="19288" b="17241"/>
          <a:stretch/>
        </p:blipFill>
        <p:spPr>
          <a:xfrm>
            <a:off x="2771800" y="155009"/>
            <a:ext cx="3230895" cy="19682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136AAF8-1A8C-3645-A895-0860E8E77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5981" r="19288" b="17241"/>
          <a:stretch/>
        </p:blipFill>
        <p:spPr>
          <a:xfrm rot="21211581">
            <a:off x="251520" y="3289548"/>
            <a:ext cx="3328877" cy="20279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9ABCF7-ACA0-774C-B779-7838CBD21A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5037" r="20075" b="17241"/>
          <a:stretch/>
        </p:blipFill>
        <p:spPr>
          <a:xfrm rot="1599001">
            <a:off x="5822875" y="3141388"/>
            <a:ext cx="2993226" cy="187073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3963465-339C-1242-860B-DC99D6482379}"/>
              </a:ext>
            </a:extLst>
          </p:cNvPr>
          <p:cNvSpPr txBox="1"/>
          <p:nvPr/>
        </p:nvSpPr>
        <p:spPr>
          <a:xfrm rot="19811866">
            <a:off x="2077669" y="1213915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/>
              <a:t> TEJERLO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87762BC-54D5-B64A-9202-8D586A8EB73E}"/>
              </a:ext>
            </a:extLst>
          </p:cNvPr>
          <p:cNvSpPr txBox="1"/>
          <p:nvPr/>
        </p:nvSpPr>
        <p:spPr>
          <a:xfrm rot="1474580">
            <a:off x="3189615" y="4103460"/>
            <a:ext cx="173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/>
              <a:t> RESTAURARLO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7BC7CC-AB3D-5F42-83B8-40C7CDAE1461}"/>
              </a:ext>
            </a:extLst>
          </p:cNvPr>
          <p:cNvSpPr txBox="1"/>
          <p:nvPr/>
        </p:nvSpPr>
        <p:spPr>
          <a:xfrm rot="21296989">
            <a:off x="5701681" y="4799006"/>
            <a:ext cx="1592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/>
              <a:t> VIRALIZARLO</a:t>
            </a:r>
          </a:p>
        </p:txBody>
      </p:sp>
      <p:sp>
        <p:nvSpPr>
          <p:cNvPr id="10" name="Sol 9">
            <a:extLst>
              <a:ext uri="{FF2B5EF4-FFF2-40B4-BE49-F238E27FC236}">
                <a16:creationId xmlns:a16="http://schemas.microsoft.com/office/drawing/2014/main" id="{AACC5FFE-F0E4-854A-9BC5-8A210D7138EC}"/>
              </a:ext>
            </a:extLst>
          </p:cNvPr>
          <p:cNvSpPr/>
          <p:nvPr/>
        </p:nvSpPr>
        <p:spPr>
          <a:xfrm>
            <a:off x="3806738" y="2123256"/>
            <a:ext cx="2061406" cy="1953970"/>
          </a:xfrm>
          <a:prstGeom prst="su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3A0224-73A8-AA40-B7A2-357AFC209CAD}"/>
              </a:ext>
            </a:extLst>
          </p:cNvPr>
          <p:cNvSpPr txBox="1"/>
          <p:nvPr/>
        </p:nvSpPr>
        <p:spPr>
          <a:xfrm rot="1618080">
            <a:off x="4247376" y="2900185"/>
            <a:ext cx="1180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/>
              <a:t>CUIDADO</a:t>
            </a:r>
          </a:p>
        </p:txBody>
      </p:sp>
    </p:spTree>
    <p:extLst>
      <p:ext uri="{BB962C8B-B14F-4D97-AF65-F5344CB8AC3E}">
        <p14:creationId xmlns:p14="http://schemas.microsoft.com/office/powerpoint/2010/main" val="814957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0D13C0-B398-614D-81C5-A5E65A4D5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99" y="0"/>
            <a:ext cx="7886700" cy="1104636"/>
          </a:xfrm>
        </p:spPr>
        <p:txBody>
          <a:bodyPr>
            <a:normAutofit fontScale="90000"/>
          </a:bodyPr>
          <a:lstStyle/>
          <a:p>
            <a:br>
              <a:rPr lang="es-AR" dirty="0">
                <a:solidFill>
                  <a:schemeClr val="tx2"/>
                </a:solidFill>
                <a:latin typeface="Arial Narrow" panose="020B0606020202030204" pitchFamily="34" charset="0"/>
              </a:rPr>
            </a:br>
            <a:br>
              <a:rPr lang="es-AR" dirty="0">
                <a:solidFill>
                  <a:schemeClr val="tx2"/>
                </a:solidFill>
                <a:latin typeface="Arial Narrow" panose="020B0606020202030204" pitchFamily="34" charset="0"/>
              </a:rPr>
            </a:br>
            <a:br>
              <a:rPr lang="es-AR" dirty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es-AR" dirty="0">
                <a:solidFill>
                  <a:schemeClr val="tx2"/>
                </a:solidFill>
                <a:latin typeface="Arial Narrow" panose="020B0606020202030204" pitchFamily="34" charset="0"/>
              </a:rPr>
              <a:t>ÉTICA DEL CUIDADO</a:t>
            </a:r>
            <a:br>
              <a:rPr lang="es-AR" dirty="0">
                <a:solidFill>
                  <a:schemeClr val="tx2"/>
                </a:solidFill>
                <a:latin typeface="Arial Narrow" panose="020B0606020202030204" pitchFamily="34" charset="0"/>
              </a:rPr>
            </a:br>
            <a:br>
              <a:rPr lang="es-AR" dirty="0">
                <a:solidFill>
                  <a:schemeClr val="tx2"/>
                </a:solidFill>
                <a:latin typeface="Arial Narrow" panose="020B0606020202030204" pitchFamily="34" charset="0"/>
              </a:rPr>
            </a:br>
            <a:br>
              <a:rPr lang="es-AR" dirty="0">
                <a:solidFill>
                  <a:schemeClr val="tx2"/>
                </a:solidFill>
                <a:latin typeface="Arial Narrow" panose="020B0606020202030204" pitchFamily="34" charset="0"/>
              </a:rPr>
            </a:b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EE444C-62D6-D44B-AC7E-8751224D7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71" y="910402"/>
            <a:ext cx="8229600" cy="3771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sz="2600" b="1" dirty="0">
                <a:solidFill>
                  <a:srgbClr val="7030A0"/>
                </a:solidFill>
                <a:latin typeface="Arial Narrow" panose="020B0606020202030204" pitchFamily="34" charset="0"/>
              </a:rPr>
              <a:t>                     PRÁCTICAS QUE ABREN UN CAMINO DE PAZ</a:t>
            </a:r>
          </a:p>
          <a:p>
            <a:pPr marL="0" indent="0" algn="ctr">
              <a:buNone/>
            </a:pPr>
            <a:endParaRPr lang="es-AR" sz="4000" dirty="0"/>
          </a:p>
          <a:p>
            <a:pPr marL="0" indent="0">
              <a:buNone/>
            </a:pPr>
            <a:r>
              <a:rPr lang="es-AR" sz="4000" dirty="0"/>
              <a:t>CUIDADO =    3S      +      3R      –     3r</a:t>
            </a:r>
          </a:p>
          <a:p>
            <a:pPr marL="0" indent="0">
              <a:buNone/>
            </a:pPr>
            <a:r>
              <a:rPr lang="es-AR" sz="2800" dirty="0"/>
              <a:t>	           </a:t>
            </a:r>
            <a:r>
              <a:rPr lang="es-AR" dirty="0"/>
              <a:t>S</a:t>
            </a:r>
            <a:r>
              <a:rPr lang="es-AR" sz="2000" dirty="0"/>
              <a:t>eguridad en sí mismo      </a:t>
            </a:r>
            <a:r>
              <a:rPr lang="es-AR" dirty="0"/>
              <a:t>R</a:t>
            </a:r>
            <a:r>
              <a:rPr lang="es-AR" sz="2000" dirty="0"/>
              <a:t>esponsabilización         </a:t>
            </a:r>
            <a:r>
              <a:rPr lang="es-AR" b="1" dirty="0"/>
              <a:t>r</a:t>
            </a:r>
            <a:r>
              <a:rPr lang="es-AR" sz="2000" dirty="0"/>
              <a:t>abia</a:t>
            </a:r>
          </a:p>
          <a:p>
            <a:pPr marL="0" indent="0">
              <a:buNone/>
            </a:pPr>
            <a:r>
              <a:rPr lang="es-AR" sz="2000" dirty="0"/>
              <a:t>	                        </a:t>
            </a:r>
            <a:r>
              <a:rPr lang="es-AR" dirty="0"/>
              <a:t>S</a:t>
            </a:r>
            <a:r>
              <a:rPr lang="es-AR" sz="2000" dirty="0"/>
              <a:t>ociabilidad.                    </a:t>
            </a:r>
            <a:r>
              <a:rPr lang="es-AR" dirty="0"/>
              <a:t>R</a:t>
            </a:r>
            <a:r>
              <a:rPr lang="es-AR" sz="2000" dirty="0"/>
              <a:t>estauración              </a:t>
            </a:r>
            <a:r>
              <a:rPr lang="es-AR" b="1" dirty="0"/>
              <a:t>r</a:t>
            </a:r>
            <a:r>
              <a:rPr lang="es-AR" sz="2000" dirty="0"/>
              <a:t>encor</a:t>
            </a:r>
          </a:p>
          <a:p>
            <a:pPr marL="0" indent="0">
              <a:buNone/>
            </a:pPr>
            <a:r>
              <a:rPr lang="es-AR" sz="2000" dirty="0"/>
              <a:t>                                    </a:t>
            </a:r>
            <a:r>
              <a:rPr lang="es-AR" dirty="0"/>
              <a:t>S</a:t>
            </a:r>
            <a:r>
              <a:rPr lang="es-AR" sz="2000" dirty="0"/>
              <a:t>entido de la vida.               </a:t>
            </a:r>
            <a:r>
              <a:rPr lang="es-AR" dirty="0"/>
              <a:t>R</a:t>
            </a:r>
            <a:r>
              <a:rPr lang="es-AR" sz="2000" dirty="0"/>
              <a:t>einserción            </a:t>
            </a:r>
            <a:r>
              <a:rPr lang="es-AR" b="1" dirty="0"/>
              <a:t>r</a:t>
            </a:r>
            <a:r>
              <a:rPr lang="es-AR" sz="2000" dirty="0"/>
              <a:t>etaliación</a:t>
            </a:r>
          </a:p>
          <a:p>
            <a:pPr marL="0" indent="0" algn="ctr">
              <a:buNone/>
            </a:pPr>
            <a:endParaRPr lang="es-AR" sz="2000" dirty="0"/>
          </a:p>
          <a:p>
            <a:pPr marL="0" indent="0" algn="ctr">
              <a:buNone/>
            </a:pPr>
            <a:endParaRPr lang="es-AR" sz="5400" dirty="0"/>
          </a:p>
        </p:txBody>
      </p:sp>
      <p:pic>
        <p:nvPicPr>
          <p:cNvPr id="5" name="Picture 1" descr="page2image3809824">
            <a:extLst>
              <a:ext uri="{FF2B5EF4-FFF2-40B4-BE49-F238E27FC236}">
                <a16:creationId xmlns:a16="http://schemas.microsoft.com/office/drawing/2014/main" id="{9E83D08C-BD68-0B4B-9BAD-F1A515185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1196"/>
            <a:ext cx="2240886" cy="6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FA161A9-B023-B346-B1C8-FCC16A616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5981" r="19288" b="17241"/>
          <a:stretch/>
        </p:blipFill>
        <p:spPr>
          <a:xfrm rot="19916945">
            <a:off x="518740" y="3895321"/>
            <a:ext cx="1955131" cy="11910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58CC864-C4C8-5441-A30F-3F7DEF2F20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5981" r="19288" b="17241"/>
          <a:stretch/>
        </p:blipFill>
        <p:spPr>
          <a:xfrm>
            <a:off x="4174899" y="4039863"/>
            <a:ext cx="1853770" cy="11293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E4703B-F03C-7E47-9725-CCCC80523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5037" r="20075" b="17241"/>
          <a:stretch/>
        </p:blipFill>
        <p:spPr>
          <a:xfrm rot="1599001">
            <a:off x="6820670" y="4205089"/>
            <a:ext cx="1778313" cy="11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19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age2image3809824">
            <a:extLst>
              <a:ext uri="{FF2B5EF4-FFF2-40B4-BE49-F238E27FC236}">
                <a16:creationId xmlns:a16="http://schemas.microsoft.com/office/drawing/2014/main" id="{4D344489-08CF-B04F-9B26-22120D1452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9228"/>
            <a:ext cx="8029369" cy="260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6228E7-739E-2146-B1A1-34481764EE01}"/>
              </a:ext>
            </a:extLst>
          </p:cNvPr>
          <p:cNvSpPr txBox="1"/>
          <p:nvPr/>
        </p:nvSpPr>
        <p:spPr>
          <a:xfrm>
            <a:off x="2751458" y="4153644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consolataintergentes@gmail.com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AE6A3D-F32D-4748-81A7-DB01C388B3A8}"/>
              </a:ext>
            </a:extLst>
          </p:cNvPr>
          <p:cNvSpPr txBox="1"/>
          <p:nvPr/>
        </p:nvSpPr>
        <p:spPr>
          <a:xfrm>
            <a:off x="4123281" y="4718422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@diacriso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B28537-B84A-2A42-A858-A47BB7A9B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4522976"/>
            <a:ext cx="919433" cy="76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70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6CD03DD-81CB-A546-AAA2-32ABF0D77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6054">
            <a:off x="5832303" y="2116832"/>
            <a:ext cx="3024637" cy="226847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7C3F251-98EF-E243-A8FF-6EB8435C3A31}"/>
              </a:ext>
            </a:extLst>
          </p:cNvPr>
          <p:cNvSpPr txBox="1"/>
          <p:nvPr/>
        </p:nvSpPr>
        <p:spPr>
          <a:xfrm>
            <a:off x="5724128" y="62525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/>
              <a:t>TEJIDO</a:t>
            </a:r>
          </a:p>
          <a:p>
            <a:pPr algn="ctr"/>
            <a:r>
              <a:rPr lang="es-AR" sz="2000" dirty="0"/>
              <a:t>HAZ / CORDÓN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A61D5BD-6D5B-124F-A88C-15A8C14930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/>
          <a:stretch/>
        </p:blipFill>
        <p:spPr>
          <a:xfrm flipH="1">
            <a:off x="6053" y="409228"/>
            <a:ext cx="5449557" cy="4536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 descr="page2image3809824">
            <a:extLst>
              <a:ext uri="{FF2B5EF4-FFF2-40B4-BE49-F238E27FC236}">
                <a16:creationId xmlns:a16="http://schemas.microsoft.com/office/drawing/2014/main" id="{7CA07ACE-E05D-A448-993E-C1DC2979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322" y="5084802"/>
            <a:ext cx="1748155" cy="52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758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21DC01B-A8B6-B14E-9F96-A1F36C0531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" b="2969"/>
          <a:stretch/>
        </p:blipFill>
        <p:spPr>
          <a:xfrm rot="5400000">
            <a:off x="-428433" y="945165"/>
            <a:ext cx="5320346" cy="36724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7BAA7B1-F4FD-1C40-B190-D9203E1A3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920">
            <a:off x="4431075" y="1819229"/>
            <a:ext cx="4512501" cy="3384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69859D6-E4D1-BB4B-9231-19230DD966E2}"/>
              </a:ext>
            </a:extLst>
          </p:cNvPr>
          <p:cNvSpPr txBox="1"/>
          <p:nvPr/>
        </p:nvSpPr>
        <p:spPr>
          <a:xfrm>
            <a:off x="4932040" y="769268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/>
              <a:t>TEJIDO RED</a:t>
            </a:r>
          </a:p>
        </p:txBody>
      </p:sp>
      <p:pic>
        <p:nvPicPr>
          <p:cNvPr id="5" name="Picture 1" descr="page2image3809824">
            <a:extLst>
              <a:ext uri="{FF2B5EF4-FFF2-40B4-BE49-F238E27FC236}">
                <a16:creationId xmlns:a16="http://schemas.microsoft.com/office/drawing/2014/main" id="{81BF3C09-2A19-E34A-B9BE-B813D73B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89748"/>
            <a:ext cx="1964179" cy="5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764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C5D71F-C56D-5748-8388-2F269B56E2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4236" r="-1" b="5819"/>
          <a:stretch/>
        </p:blipFill>
        <p:spPr>
          <a:xfrm>
            <a:off x="1115616" y="748788"/>
            <a:ext cx="6840760" cy="476608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F4957E1-B0A9-004B-932D-18F7725A7235}"/>
              </a:ext>
            </a:extLst>
          </p:cNvPr>
          <p:cNvSpPr txBox="1"/>
          <p:nvPr/>
        </p:nvSpPr>
        <p:spPr>
          <a:xfrm>
            <a:off x="683568" y="121196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/>
              <a:t>TEJIDO TRENZA</a:t>
            </a:r>
          </a:p>
        </p:txBody>
      </p:sp>
      <p:pic>
        <p:nvPicPr>
          <p:cNvPr id="4" name="Picture 1" descr="page2image3809824">
            <a:extLst>
              <a:ext uri="{FF2B5EF4-FFF2-40B4-BE49-F238E27FC236}">
                <a16:creationId xmlns:a16="http://schemas.microsoft.com/office/drawing/2014/main" id="{4E8B87B3-E8B3-8B47-9788-4F5DC3666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8826"/>
            <a:ext cx="1748155" cy="52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1189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3928</TotalTime>
  <Words>1759</Words>
  <Application>Microsoft Macintosh PowerPoint</Application>
  <PresentationFormat>Presentación en pantalla (16:10)</PresentationFormat>
  <Paragraphs>388</Paragraphs>
  <Slides>64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75" baseType="lpstr">
      <vt:lpstr>Arial</vt:lpstr>
      <vt:lpstr>Arial Narrow</vt:lpstr>
      <vt:lpstr>Calibri</vt:lpstr>
      <vt:lpstr>Calibri Light</vt:lpstr>
      <vt:lpstr>Segoe UI</vt:lpstr>
      <vt:lpstr>Segoe UI,Italic</vt:lpstr>
      <vt:lpstr>Symbol</vt:lpstr>
      <vt:lpstr>Times New Roman</vt:lpstr>
      <vt:lpstr>Trebuchet MS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ES.PE.RE. </vt:lpstr>
      <vt:lpstr>                       DI.S.CO.S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CONDUCTA Nº 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ÉTICA DEL CUIDADO   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F Gonzo</dc:creator>
  <cp:lastModifiedBy>Diana Sosa</cp:lastModifiedBy>
  <cp:revision>119</cp:revision>
  <dcterms:created xsi:type="dcterms:W3CDTF">2018-08-13T18:12:28Z</dcterms:created>
  <dcterms:modified xsi:type="dcterms:W3CDTF">2023-06-24T13:24:07Z</dcterms:modified>
</cp:coreProperties>
</file>